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0" r:id="rId3"/>
    <p:sldId id="279" r:id="rId4"/>
    <p:sldId id="266" r:id="rId5"/>
    <p:sldId id="264" r:id="rId6"/>
    <p:sldId id="257"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61" r:id="rId20"/>
    <p:sldId id="262" r:id="rId21"/>
    <p:sldId id="258" r:id="rId22"/>
    <p:sldId id="259" r:id="rId23"/>
    <p:sldId id="263" r:id="rId24"/>
    <p:sldId id="260"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A10004-3E2F-4B34-956A-BEFAF72CD0FF}" type="datetimeFigureOut">
              <a:rPr lang="zh-CN" altLang="en-US" smtClean="0"/>
              <a:t>2021/8/27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FB3FD1-6D5D-435D-AEE0-6F7D90161423}" type="slidenum">
              <a:rPr lang="zh-CN" altLang="en-US" smtClean="0"/>
              <a:t>‹#›</a:t>
            </a:fld>
            <a:endParaRPr lang="zh-CN" altLang="en-US"/>
          </a:p>
        </p:txBody>
      </p:sp>
    </p:spTree>
    <p:extLst>
      <p:ext uri="{BB962C8B-B14F-4D97-AF65-F5344CB8AC3E}">
        <p14:creationId xmlns:p14="http://schemas.microsoft.com/office/powerpoint/2010/main" val="893832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B3FD1-6D5D-435D-AEE0-6F7D90161423}" type="slidenum">
              <a:rPr lang="zh-CN" altLang="en-US" smtClean="0"/>
              <a:t>5</a:t>
            </a:fld>
            <a:endParaRPr lang="zh-CN" altLang="en-US"/>
          </a:p>
        </p:txBody>
      </p:sp>
    </p:spTree>
    <p:extLst>
      <p:ext uri="{BB962C8B-B14F-4D97-AF65-F5344CB8AC3E}">
        <p14:creationId xmlns:p14="http://schemas.microsoft.com/office/powerpoint/2010/main" val="804234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FB3FD1-6D5D-435D-AEE0-6F7D90161423}" type="slidenum">
              <a:rPr lang="zh-CN" altLang="en-US" smtClean="0"/>
              <a:t>24</a:t>
            </a:fld>
            <a:endParaRPr lang="zh-CN" altLang="en-US"/>
          </a:p>
        </p:txBody>
      </p:sp>
    </p:spTree>
    <p:extLst>
      <p:ext uri="{BB962C8B-B14F-4D97-AF65-F5344CB8AC3E}">
        <p14:creationId xmlns:p14="http://schemas.microsoft.com/office/powerpoint/2010/main" val="2153822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5ACDE-18E6-49CB-BEDD-211B467DE3A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B4BE205-CDE2-4FE2-858C-90C3FFCB0C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559F7CE-A2DC-4B98-A4D3-F74645FD2358}"/>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5" name="页脚占位符 4">
            <a:extLst>
              <a:ext uri="{FF2B5EF4-FFF2-40B4-BE49-F238E27FC236}">
                <a16:creationId xmlns:a16="http://schemas.microsoft.com/office/drawing/2014/main" id="{A3AD49C3-FA95-4A5D-AE07-AD6E762427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46226B-7819-42FC-9999-213A64A8DAE8}"/>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1541912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6229BB-2880-4EE2-8014-B5D4118B2FB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FA6D7AA-0341-42F6-9F6C-B65FB226F02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F18DFF2-BAFA-47A1-8EF6-6078FC7A322B}"/>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5" name="页脚占位符 4">
            <a:extLst>
              <a:ext uri="{FF2B5EF4-FFF2-40B4-BE49-F238E27FC236}">
                <a16:creationId xmlns:a16="http://schemas.microsoft.com/office/drawing/2014/main" id="{736A001F-A1DF-408B-BA29-C423CF9220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784168-4025-4AC8-A591-D1BA1E904AC3}"/>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4102069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96E480A-D878-42F6-84EA-01F14E34E31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5032DF5-8C97-4DAC-A212-E0849C2113D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DC53C3-1628-4935-9716-45287A4FA741}"/>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5" name="页脚占位符 4">
            <a:extLst>
              <a:ext uri="{FF2B5EF4-FFF2-40B4-BE49-F238E27FC236}">
                <a16:creationId xmlns:a16="http://schemas.microsoft.com/office/drawing/2014/main" id="{64F3B355-23C3-4B07-99E4-16758A1E3D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51E0C4-8CCE-4E49-A409-B20FEB6944F8}"/>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275547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B90AD-BB31-4627-85E7-E82FF6597D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8AA39D-DFB5-4E6E-9372-0C93655F80D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92B03B-392D-4D5E-8A88-CCCCD54E2B62}"/>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5" name="页脚占位符 4">
            <a:extLst>
              <a:ext uri="{FF2B5EF4-FFF2-40B4-BE49-F238E27FC236}">
                <a16:creationId xmlns:a16="http://schemas.microsoft.com/office/drawing/2014/main" id="{88D14EE0-6FE8-4DEE-9489-2E7466FD25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37221F-EC6F-4F10-8FAE-6A1B87F503BE}"/>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682938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889EE-8E9F-4406-BE18-9B1D6AC2D2A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55BF3F-311E-49DB-96F8-45341FA17E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D5E5332-051A-4B0A-A7A6-62C03C37FFF2}"/>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5" name="页脚占位符 4">
            <a:extLst>
              <a:ext uri="{FF2B5EF4-FFF2-40B4-BE49-F238E27FC236}">
                <a16:creationId xmlns:a16="http://schemas.microsoft.com/office/drawing/2014/main" id="{726FB4DE-9175-4FDA-BEB8-229CC011C3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349606-7D26-41D5-A74F-B773B6A90C8E}"/>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166608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C9A9E-26A8-4B28-86AB-C619D67CE7D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A774BC7-03DC-479E-B352-D5F89820E9F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F509DDE-79CC-4122-BEA4-A4D06195F12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5275B39-6DC8-4788-B4D7-C316FB956D1D}"/>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6" name="页脚占位符 5">
            <a:extLst>
              <a:ext uri="{FF2B5EF4-FFF2-40B4-BE49-F238E27FC236}">
                <a16:creationId xmlns:a16="http://schemas.microsoft.com/office/drawing/2014/main" id="{89A2428F-82BA-41CB-80DA-A449235335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30A623-8EB7-470A-8D75-523689893A67}"/>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401612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8AF8B-85AD-41C5-8D52-783BFC063A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2C5B78-0C15-42F7-A3F5-1CE786265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82B6A2F-9756-4D2F-9DC3-503A0A3A08F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BFDC544-5214-467B-970D-0053923112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B6CD400-381A-4A38-8C49-4F37EA788CE7}"/>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EFB854D-238E-41E5-AFC1-75CB7720A1B2}"/>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8" name="页脚占位符 7">
            <a:extLst>
              <a:ext uri="{FF2B5EF4-FFF2-40B4-BE49-F238E27FC236}">
                <a16:creationId xmlns:a16="http://schemas.microsoft.com/office/drawing/2014/main" id="{AC57E9D5-2B05-4C1D-9814-709CCD0903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EFC5ACD-D17E-4352-ABC7-9E4D4CBFB436}"/>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312866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37753-4A30-45B2-BEBA-483711FB532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2745455-632F-4ACE-9B9D-DC5948584C9A}"/>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4" name="页脚占位符 3">
            <a:extLst>
              <a:ext uri="{FF2B5EF4-FFF2-40B4-BE49-F238E27FC236}">
                <a16:creationId xmlns:a16="http://schemas.microsoft.com/office/drawing/2014/main" id="{866C98EF-6F0C-4369-81FB-9F8EA83BF33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839886D-114F-476C-8126-244510D72B6C}"/>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367592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67A31DC-6863-4FF4-9859-85E278FE74B7}"/>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3" name="页脚占位符 2">
            <a:extLst>
              <a:ext uri="{FF2B5EF4-FFF2-40B4-BE49-F238E27FC236}">
                <a16:creationId xmlns:a16="http://schemas.microsoft.com/office/drawing/2014/main" id="{A9F9C9B8-FD28-46AB-AB26-D7B758AEBCF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AB70EA-1396-4836-B096-2090BF34E675}"/>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361263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CFFFC9-533A-476D-8715-3F397D514B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5A46260-6F04-4B1F-961B-ABCEE54AF8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162A210-0F22-4351-BE08-FC478225A3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2A63808-675F-4D65-9B0A-FDE561FF4F2D}"/>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6" name="页脚占位符 5">
            <a:extLst>
              <a:ext uri="{FF2B5EF4-FFF2-40B4-BE49-F238E27FC236}">
                <a16:creationId xmlns:a16="http://schemas.microsoft.com/office/drawing/2014/main" id="{90290AC6-2291-4140-A0D6-6313A764B0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6E5A09-E4E3-49FD-B93A-4EAE2C62EEAC}"/>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330095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B8C6D-CDE1-4795-BAA1-5E9698ADA9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88A4BC-91D5-4778-AE51-474A53C36A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54EF4AA-4E8F-40A5-A6FC-705978395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B81111F-E1AC-4C4F-BD8B-7C7177DC34DD}"/>
              </a:ext>
            </a:extLst>
          </p:cNvPr>
          <p:cNvSpPr>
            <a:spLocks noGrp="1"/>
          </p:cNvSpPr>
          <p:nvPr>
            <p:ph type="dt" sz="half" idx="10"/>
          </p:nvPr>
        </p:nvSpPr>
        <p:spPr/>
        <p:txBody>
          <a:bodyPr/>
          <a:lstStyle/>
          <a:p>
            <a:fld id="{BA232AF6-E19B-4912-99D2-31861D5E3134}" type="datetimeFigureOut">
              <a:rPr lang="zh-CN" altLang="en-US" smtClean="0"/>
              <a:t>2021/8/27</a:t>
            </a:fld>
            <a:endParaRPr lang="zh-CN" altLang="en-US"/>
          </a:p>
        </p:txBody>
      </p:sp>
      <p:sp>
        <p:nvSpPr>
          <p:cNvPr id="6" name="页脚占位符 5">
            <a:extLst>
              <a:ext uri="{FF2B5EF4-FFF2-40B4-BE49-F238E27FC236}">
                <a16:creationId xmlns:a16="http://schemas.microsoft.com/office/drawing/2014/main" id="{4D7BD853-ABFC-45C1-97EE-6E3ED4CC91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CC7512-7371-4D0C-A98C-BAD137854745}"/>
              </a:ext>
            </a:extLst>
          </p:cNvPr>
          <p:cNvSpPr>
            <a:spLocks noGrp="1"/>
          </p:cNvSpPr>
          <p:nvPr>
            <p:ph type="sldNum" sz="quarter" idx="12"/>
          </p:nvPr>
        </p:nvSpPr>
        <p:spPr/>
        <p:txBody>
          <a:body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1705548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03475A-DD30-4BD3-9B92-8A8766F84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F186B83-182E-42BB-82A0-620C1C747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CD66638-6CC0-4EDD-B817-5CEE74325D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32AF6-E19B-4912-99D2-31861D5E3134}" type="datetimeFigureOut">
              <a:rPr lang="zh-CN" altLang="en-US" smtClean="0"/>
              <a:t>2021/8/27</a:t>
            </a:fld>
            <a:endParaRPr lang="zh-CN" altLang="en-US"/>
          </a:p>
        </p:txBody>
      </p:sp>
      <p:sp>
        <p:nvSpPr>
          <p:cNvPr id="5" name="页脚占位符 4">
            <a:extLst>
              <a:ext uri="{FF2B5EF4-FFF2-40B4-BE49-F238E27FC236}">
                <a16:creationId xmlns:a16="http://schemas.microsoft.com/office/drawing/2014/main" id="{7A4A5648-34A9-4F26-98D0-D20696DAD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6AF7AA-46A1-4A61-849B-4836211176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F28E45-B603-43F8-A39C-DB2668684542}" type="slidenum">
              <a:rPr lang="zh-CN" altLang="en-US" smtClean="0"/>
              <a:t>‹#›</a:t>
            </a:fld>
            <a:endParaRPr lang="zh-CN" altLang="en-US"/>
          </a:p>
        </p:txBody>
      </p:sp>
    </p:spTree>
    <p:extLst>
      <p:ext uri="{BB962C8B-B14F-4D97-AF65-F5344CB8AC3E}">
        <p14:creationId xmlns:p14="http://schemas.microsoft.com/office/powerpoint/2010/main" val="3434594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8E088-CD88-4410-8B34-EB0FBC5973D5}"/>
              </a:ext>
            </a:extLst>
          </p:cNvPr>
          <p:cNvSpPr>
            <a:spLocks noGrp="1"/>
          </p:cNvSpPr>
          <p:nvPr>
            <p:ph type="ctrTitle"/>
          </p:nvPr>
        </p:nvSpPr>
        <p:spPr/>
        <p:txBody>
          <a:bodyPr>
            <a:normAutofit/>
          </a:bodyPr>
          <a:lstStyle/>
          <a:p>
            <a:r>
              <a:rPr lang="en-US" altLang="zh-CN" sz="4800" dirty="0">
                <a:latin typeface="Verdana" panose="020B0604030504040204" pitchFamily="34" charset="0"/>
                <a:ea typeface="Verdana" panose="020B0604030504040204" pitchFamily="34" charset="0"/>
              </a:rPr>
              <a:t>RAIL: Resilient Analog Instance Language/Library</a:t>
            </a:r>
            <a:endParaRPr lang="zh-CN" altLang="en-US" sz="4800" dirty="0">
              <a:latin typeface="Verdana" panose="020B0604030504040204" pitchFamily="34" charset="0"/>
            </a:endParaRPr>
          </a:p>
        </p:txBody>
      </p:sp>
      <p:sp>
        <p:nvSpPr>
          <p:cNvPr id="3" name="副标题 2">
            <a:extLst>
              <a:ext uri="{FF2B5EF4-FFF2-40B4-BE49-F238E27FC236}">
                <a16:creationId xmlns:a16="http://schemas.microsoft.com/office/drawing/2014/main" id="{835FA9AE-26D2-4F56-9678-E9981353ABFE}"/>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572634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AC2DD7-9713-4446-9337-DBAA2F385EA9}"/>
              </a:ext>
            </a:extLst>
          </p:cNvPr>
          <p:cNvSpPr txBox="1"/>
          <p:nvPr/>
        </p:nvSpPr>
        <p:spPr>
          <a:xfrm>
            <a:off x="4990711" y="6131325"/>
            <a:ext cx="547687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6. layout of bootstrap switch</a:t>
            </a:r>
            <a:endParaRPr lang="zh-CN" altLang="en-US" sz="1600" dirty="0">
              <a:latin typeface="Verdana" panose="020B0604030504040204" pitchFamily="34" charset="0"/>
            </a:endParaRPr>
          </a:p>
        </p:txBody>
      </p:sp>
      <p:sp>
        <p:nvSpPr>
          <p:cNvPr id="11" name="矩形 10">
            <a:extLst>
              <a:ext uri="{FF2B5EF4-FFF2-40B4-BE49-F238E27FC236}">
                <a16:creationId xmlns:a16="http://schemas.microsoft.com/office/drawing/2014/main" id="{62138CD0-D75E-4D6E-8CB6-7A91ACC5E5E5}"/>
              </a:ext>
            </a:extLst>
          </p:cNvPr>
          <p:cNvSpPr/>
          <p:nvPr/>
        </p:nvSpPr>
        <p:spPr>
          <a:xfrm>
            <a:off x="215999" y="216000"/>
            <a:ext cx="3226997"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2" name="矩形 11">
            <a:extLst>
              <a:ext uri="{FF2B5EF4-FFF2-40B4-BE49-F238E27FC236}">
                <a16:creationId xmlns:a16="http://schemas.microsoft.com/office/drawing/2014/main" id="{D4D71A9E-3C21-4888-899C-96F5D93130CC}"/>
              </a:ext>
            </a:extLst>
          </p:cNvPr>
          <p:cNvSpPr/>
          <p:nvPr/>
        </p:nvSpPr>
        <p:spPr>
          <a:xfrm>
            <a:off x="304799" y="1311565"/>
            <a:ext cx="2130491"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Bootstrap Switch</a:t>
            </a:r>
            <a:endParaRPr lang="zh-CN" altLang="en-US" dirty="0">
              <a:solidFill>
                <a:schemeClr val="accent1">
                  <a:lumMod val="50000"/>
                </a:schemeClr>
              </a:solidFill>
              <a:latin typeface="Verdana" panose="020B0604030504040204" pitchFamily="34" charset="0"/>
            </a:endParaRPr>
          </a:p>
        </p:txBody>
      </p:sp>
      <p:pic>
        <p:nvPicPr>
          <p:cNvPr id="5" name="图片 4">
            <a:extLst>
              <a:ext uri="{FF2B5EF4-FFF2-40B4-BE49-F238E27FC236}">
                <a16:creationId xmlns:a16="http://schemas.microsoft.com/office/drawing/2014/main" id="{7D7C7A7D-C966-4657-BA29-6F9D503C4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069" y="680511"/>
            <a:ext cx="8414007" cy="5451010"/>
          </a:xfrm>
          <a:prstGeom prst="rect">
            <a:avLst/>
          </a:prstGeom>
        </p:spPr>
      </p:pic>
      <p:sp>
        <p:nvSpPr>
          <p:cNvPr id="15" name="文本框 14">
            <a:extLst>
              <a:ext uri="{FF2B5EF4-FFF2-40B4-BE49-F238E27FC236}">
                <a16:creationId xmlns:a16="http://schemas.microsoft.com/office/drawing/2014/main" id="{0B5D051F-3951-439B-82F2-DF8F1BC43065}"/>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8</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2384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A56625E-A2BA-4DF6-9BC9-643ADCD598E0}"/>
              </a:ext>
            </a:extLst>
          </p:cNvPr>
          <p:cNvSpPr/>
          <p:nvPr/>
        </p:nvSpPr>
        <p:spPr>
          <a:xfrm>
            <a:off x="304799" y="1311565"/>
            <a:ext cx="2050473"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Comparator</a:t>
            </a:r>
            <a:r>
              <a:rPr lang="en-US" altLang="zh-CN" dirty="0">
                <a:solidFill>
                  <a:schemeClr val="accent1">
                    <a:lumMod val="50000"/>
                  </a:schemeClr>
                </a:solidFill>
              </a:rPr>
              <a:t> </a:t>
            </a:r>
            <a:endParaRPr lang="zh-CN" altLang="en-US" dirty="0">
              <a:solidFill>
                <a:schemeClr val="accent1">
                  <a:lumMod val="50000"/>
                </a:schemeClr>
              </a:solidFill>
            </a:endParaRPr>
          </a:p>
        </p:txBody>
      </p:sp>
      <p:sp>
        <p:nvSpPr>
          <p:cNvPr id="11" name="文本框 10">
            <a:extLst>
              <a:ext uri="{FF2B5EF4-FFF2-40B4-BE49-F238E27FC236}">
                <a16:creationId xmlns:a16="http://schemas.microsoft.com/office/drawing/2014/main" id="{66C9CC2B-E0DE-49D3-B19A-B112C1B10914}"/>
              </a:ext>
            </a:extLst>
          </p:cNvPr>
          <p:cNvSpPr txBox="1"/>
          <p:nvPr/>
        </p:nvSpPr>
        <p:spPr>
          <a:xfrm>
            <a:off x="304799" y="2282427"/>
            <a:ext cx="3352801" cy="3970318"/>
          </a:xfrm>
          <a:prstGeom prst="rect">
            <a:avLst/>
          </a:prstGeom>
          <a:noFill/>
        </p:spPr>
        <p:txBody>
          <a:bodyPr wrap="square" rtlCol="0">
            <a:spAutoFit/>
          </a:bodyPr>
          <a:lstStyle/>
          <a:p>
            <a:r>
              <a:rPr lang="en-US" altLang="zh-CN" dirty="0"/>
              <a:t>Comparator consists mainly of Dynamic Pre-amplifier and Latch.</a:t>
            </a:r>
          </a:p>
          <a:p>
            <a:r>
              <a:rPr lang="en-US" altLang="zh-CN" dirty="0"/>
              <a:t> </a:t>
            </a:r>
          </a:p>
          <a:p>
            <a:r>
              <a:rPr lang="en-US" altLang="zh-CN" dirty="0"/>
              <a:t>Two VCDC2s in parallel and VCDP2s speeding up discharge compose the Dynamic Pre-Amplifier. </a:t>
            </a:r>
          </a:p>
          <a:p>
            <a:endParaRPr lang="en-US" altLang="zh-CN" dirty="0"/>
          </a:p>
          <a:p>
            <a:r>
              <a:rPr lang="en-US" altLang="zh-CN" dirty="0"/>
              <a:t>Two MSNR3 in back-to-back connection compose the Latch. </a:t>
            </a:r>
          </a:p>
          <a:p>
            <a:endParaRPr lang="en-US" altLang="zh-CN" dirty="0"/>
          </a:p>
          <a:p>
            <a:r>
              <a:rPr lang="en-US" altLang="zh-CN" dirty="0"/>
              <a:t>PCAPs therein are used to calibrate offset of comparator</a:t>
            </a:r>
            <a:endParaRPr lang="zh-CN" altLang="en-US" dirty="0"/>
          </a:p>
        </p:txBody>
      </p:sp>
      <p:sp>
        <p:nvSpPr>
          <p:cNvPr id="12" name="文本框 11">
            <a:extLst>
              <a:ext uri="{FF2B5EF4-FFF2-40B4-BE49-F238E27FC236}">
                <a16:creationId xmlns:a16="http://schemas.microsoft.com/office/drawing/2014/main" id="{7B893B05-D9F1-43C0-98E2-20CEA67F262A}"/>
              </a:ext>
            </a:extLst>
          </p:cNvPr>
          <p:cNvSpPr txBox="1"/>
          <p:nvPr/>
        </p:nvSpPr>
        <p:spPr>
          <a:xfrm>
            <a:off x="5226568" y="6114041"/>
            <a:ext cx="5105400"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7. schematic of comparator</a:t>
            </a:r>
            <a:endParaRPr lang="zh-CN" altLang="en-US" sz="1600" dirty="0">
              <a:latin typeface="Verdana" panose="020B0604030504040204" pitchFamily="34" charset="0"/>
            </a:endParaRPr>
          </a:p>
        </p:txBody>
      </p:sp>
      <p:grpSp>
        <p:nvGrpSpPr>
          <p:cNvPr id="14" name="组合 13">
            <a:extLst>
              <a:ext uri="{FF2B5EF4-FFF2-40B4-BE49-F238E27FC236}">
                <a16:creationId xmlns:a16="http://schemas.microsoft.com/office/drawing/2014/main" id="{38C69DD7-040C-4286-B450-6361C20F781B}"/>
              </a:ext>
            </a:extLst>
          </p:cNvPr>
          <p:cNvGrpSpPr/>
          <p:nvPr/>
        </p:nvGrpSpPr>
        <p:grpSpPr>
          <a:xfrm>
            <a:off x="4136491" y="355798"/>
            <a:ext cx="7327484" cy="5726511"/>
            <a:chOff x="4136491" y="355798"/>
            <a:chExt cx="7327484" cy="5726511"/>
          </a:xfrm>
        </p:grpSpPr>
        <p:pic>
          <p:nvPicPr>
            <p:cNvPr id="7" name="图片 6">
              <a:extLst>
                <a:ext uri="{FF2B5EF4-FFF2-40B4-BE49-F238E27FC236}">
                  <a16:creationId xmlns:a16="http://schemas.microsoft.com/office/drawing/2014/main" id="{3200B471-5F17-4E6F-9EDF-A75C74C74C27}"/>
                </a:ext>
              </a:extLst>
            </p:cNvPr>
            <p:cNvPicPr>
              <a:picLocks noChangeAspect="1"/>
            </p:cNvPicPr>
            <p:nvPr/>
          </p:nvPicPr>
          <p:blipFill>
            <a:blip r:embed="rId2"/>
            <a:stretch>
              <a:fillRect/>
            </a:stretch>
          </p:blipFill>
          <p:spPr>
            <a:xfrm>
              <a:off x="4136491" y="2934069"/>
              <a:ext cx="7327484" cy="3148240"/>
            </a:xfrm>
            <a:prstGeom prst="rect">
              <a:avLst/>
            </a:prstGeom>
          </p:spPr>
        </p:pic>
        <p:pic>
          <p:nvPicPr>
            <p:cNvPr id="5" name="图片 4">
              <a:extLst>
                <a:ext uri="{FF2B5EF4-FFF2-40B4-BE49-F238E27FC236}">
                  <a16:creationId xmlns:a16="http://schemas.microsoft.com/office/drawing/2014/main" id="{63852DB9-3F32-44B4-B841-EA04E3603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937" y="355798"/>
              <a:ext cx="3516591" cy="2210429"/>
            </a:xfrm>
            <a:prstGeom prst="rect">
              <a:avLst/>
            </a:prstGeom>
          </p:spPr>
        </p:pic>
        <p:sp>
          <p:nvSpPr>
            <p:cNvPr id="13" name="箭头: 下 12">
              <a:extLst>
                <a:ext uri="{FF2B5EF4-FFF2-40B4-BE49-F238E27FC236}">
                  <a16:creationId xmlns:a16="http://schemas.microsoft.com/office/drawing/2014/main" id="{2733B755-F671-4D8B-B617-D948CEFCBFC6}"/>
                </a:ext>
              </a:extLst>
            </p:cNvPr>
            <p:cNvSpPr/>
            <p:nvPr/>
          </p:nvSpPr>
          <p:spPr>
            <a:xfrm>
              <a:off x="7643674" y="2650700"/>
              <a:ext cx="337351" cy="198895"/>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15" name="矩形 14">
            <a:extLst>
              <a:ext uri="{FF2B5EF4-FFF2-40B4-BE49-F238E27FC236}">
                <a16:creationId xmlns:a16="http://schemas.microsoft.com/office/drawing/2014/main" id="{C5454D2B-AA49-446B-B5A6-FD766E38F44A}"/>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7" name="文本框 16">
            <a:extLst>
              <a:ext uri="{FF2B5EF4-FFF2-40B4-BE49-F238E27FC236}">
                <a16:creationId xmlns:a16="http://schemas.microsoft.com/office/drawing/2014/main" id="{08F47565-FBBC-4D07-8548-EF86A6967DF2}"/>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9</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949570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A56625E-A2BA-4DF6-9BC9-643ADCD598E0}"/>
              </a:ext>
            </a:extLst>
          </p:cNvPr>
          <p:cNvSpPr/>
          <p:nvPr/>
        </p:nvSpPr>
        <p:spPr>
          <a:xfrm>
            <a:off x="304799" y="1311565"/>
            <a:ext cx="2050473"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Comparator</a:t>
            </a:r>
            <a:r>
              <a:rPr lang="en-US" altLang="zh-CN" dirty="0">
                <a:solidFill>
                  <a:schemeClr val="accent1">
                    <a:lumMod val="50000"/>
                  </a:schemeClr>
                </a:solidFill>
              </a:rPr>
              <a:t> </a:t>
            </a:r>
            <a:endParaRPr lang="zh-CN" altLang="en-US" dirty="0">
              <a:solidFill>
                <a:schemeClr val="accent1">
                  <a:lumMod val="50000"/>
                </a:schemeClr>
              </a:solidFill>
            </a:endParaRPr>
          </a:p>
        </p:txBody>
      </p:sp>
      <p:pic>
        <p:nvPicPr>
          <p:cNvPr id="5" name="图片 4">
            <a:extLst>
              <a:ext uri="{FF2B5EF4-FFF2-40B4-BE49-F238E27FC236}">
                <a16:creationId xmlns:a16="http://schemas.microsoft.com/office/drawing/2014/main" id="{4B213CFC-105D-47AA-B023-E8E67D2F5628}"/>
              </a:ext>
            </a:extLst>
          </p:cNvPr>
          <p:cNvPicPr>
            <a:picLocks noChangeAspect="1"/>
          </p:cNvPicPr>
          <p:nvPr/>
        </p:nvPicPr>
        <p:blipFill>
          <a:blip r:embed="rId2"/>
          <a:stretch>
            <a:fillRect/>
          </a:stretch>
        </p:blipFill>
        <p:spPr>
          <a:xfrm>
            <a:off x="2628899" y="1311565"/>
            <a:ext cx="4091285" cy="4998089"/>
          </a:xfrm>
          <a:prstGeom prst="rect">
            <a:avLst/>
          </a:prstGeom>
        </p:spPr>
      </p:pic>
      <p:sp>
        <p:nvSpPr>
          <p:cNvPr id="7" name="文本框 6">
            <a:extLst>
              <a:ext uri="{FF2B5EF4-FFF2-40B4-BE49-F238E27FC236}">
                <a16:creationId xmlns:a16="http://schemas.microsoft.com/office/drawing/2014/main" id="{06EB0D8E-8D84-4A3A-BCCE-887F9A0515C8}"/>
              </a:ext>
            </a:extLst>
          </p:cNvPr>
          <p:cNvSpPr txBox="1"/>
          <p:nvPr/>
        </p:nvSpPr>
        <p:spPr>
          <a:xfrm>
            <a:off x="2788591" y="6272668"/>
            <a:ext cx="3771900"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8. netlist of comparator</a:t>
            </a:r>
            <a:endParaRPr lang="zh-CN" altLang="en-US" sz="1600" dirty="0">
              <a:latin typeface="Verdana" panose="020B0604030504040204" pitchFamily="34" charset="0"/>
            </a:endParaRPr>
          </a:p>
        </p:txBody>
      </p:sp>
      <p:sp>
        <p:nvSpPr>
          <p:cNvPr id="11" name="文本框 10">
            <a:extLst>
              <a:ext uri="{FF2B5EF4-FFF2-40B4-BE49-F238E27FC236}">
                <a16:creationId xmlns:a16="http://schemas.microsoft.com/office/drawing/2014/main" id="{4595FEB6-9339-428C-836D-0F38551DE10B}"/>
              </a:ext>
            </a:extLst>
          </p:cNvPr>
          <p:cNvSpPr txBox="1"/>
          <p:nvPr/>
        </p:nvSpPr>
        <p:spPr>
          <a:xfrm>
            <a:off x="304799" y="2350037"/>
            <a:ext cx="2412899" cy="646331"/>
          </a:xfrm>
          <a:prstGeom prst="rect">
            <a:avLst/>
          </a:prstGeom>
          <a:noFill/>
        </p:spPr>
        <p:txBody>
          <a:bodyPr wrap="square" rtlCol="0">
            <a:spAutoFit/>
          </a:bodyPr>
          <a:lstStyle/>
          <a:p>
            <a:r>
              <a:rPr lang="en-US" altLang="zh-CN" dirty="0"/>
              <a:t>Netlist : </a:t>
            </a:r>
            <a:r>
              <a:rPr lang="en-US" altLang="zh-CN" dirty="0" err="1"/>
              <a:t>src</a:t>
            </a:r>
            <a:r>
              <a:rPr lang="en-US" altLang="zh-CN" dirty="0"/>
              <a:t>/</a:t>
            </a:r>
            <a:r>
              <a:rPr lang="en-US" altLang="zh-CN" dirty="0" err="1"/>
              <a:t>comp.v</a:t>
            </a:r>
            <a:endParaRPr lang="en-US" altLang="zh-CN" dirty="0"/>
          </a:p>
          <a:p>
            <a:r>
              <a:rPr lang="en-US" altLang="zh-CN" dirty="0"/>
              <a:t>Script : script/</a:t>
            </a:r>
            <a:r>
              <a:rPr lang="en-US" altLang="zh-CN" dirty="0" err="1"/>
              <a:t>comp.tcl</a:t>
            </a:r>
            <a:endParaRPr lang="en-US" altLang="zh-CN" dirty="0"/>
          </a:p>
        </p:txBody>
      </p:sp>
      <p:pic>
        <p:nvPicPr>
          <p:cNvPr id="12" name="图片 11">
            <a:extLst>
              <a:ext uri="{FF2B5EF4-FFF2-40B4-BE49-F238E27FC236}">
                <a16:creationId xmlns:a16="http://schemas.microsoft.com/office/drawing/2014/main" id="{B1DFF48B-181E-48ED-AF2F-36BD3E8BB3D3}"/>
              </a:ext>
            </a:extLst>
          </p:cNvPr>
          <p:cNvPicPr>
            <a:picLocks noChangeAspect="1"/>
          </p:cNvPicPr>
          <p:nvPr/>
        </p:nvPicPr>
        <p:blipFill>
          <a:blip r:embed="rId3"/>
          <a:stretch>
            <a:fillRect/>
          </a:stretch>
        </p:blipFill>
        <p:spPr>
          <a:xfrm>
            <a:off x="5909647" y="2088792"/>
            <a:ext cx="6066354" cy="3283308"/>
          </a:xfrm>
          <a:prstGeom prst="rect">
            <a:avLst/>
          </a:prstGeom>
        </p:spPr>
      </p:pic>
      <p:sp>
        <p:nvSpPr>
          <p:cNvPr id="13" name="文本框 12">
            <a:extLst>
              <a:ext uri="{FF2B5EF4-FFF2-40B4-BE49-F238E27FC236}">
                <a16:creationId xmlns:a16="http://schemas.microsoft.com/office/drawing/2014/main" id="{5B654533-88DE-422D-AAE6-CD5FD8F831EF}"/>
              </a:ext>
            </a:extLst>
          </p:cNvPr>
          <p:cNvSpPr txBox="1"/>
          <p:nvPr/>
        </p:nvSpPr>
        <p:spPr>
          <a:xfrm>
            <a:off x="7337702" y="5372100"/>
            <a:ext cx="3749063"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9. layout script of comparator</a:t>
            </a:r>
            <a:endParaRPr lang="zh-CN" altLang="en-US" sz="1600" dirty="0">
              <a:latin typeface="Verdana" panose="020B0604030504040204" pitchFamily="34" charset="0"/>
            </a:endParaRPr>
          </a:p>
        </p:txBody>
      </p:sp>
      <p:sp>
        <p:nvSpPr>
          <p:cNvPr id="14" name="矩形 13">
            <a:extLst>
              <a:ext uri="{FF2B5EF4-FFF2-40B4-BE49-F238E27FC236}">
                <a16:creationId xmlns:a16="http://schemas.microsoft.com/office/drawing/2014/main" id="{98312F19-C4CD-4746-9831-44E1586B33FC}"/>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6" name="文本框 15">
            <a:extLst>
              <a:ext uri="{FF2B5EF4-FFF2-40B4-BE49-F238E27FC236}">
                <a16:creationId xmlns:a16="http://schemas.microsoft.com/office/drawing/2014/main" id="{5770398E-02F1-4F74-9253-89AFCAAF0F51}"/>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10</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002859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A56625E-A2BA-4DF6-9BC9-643ADCD598E0}"/>
              </a:ext>
            </a:extLst>
          </p:cNvPr>
          <p:cNvSpPr/>
          <p:nvPr/>
        </p:nvSpPr>
        <p:spPr>
          <a:xfrm>
            <a:off x="304799" y="1311565"/>
            <a:ext cx="2050473"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Comparator </a:t>
            </a:r>
            <a:endParaRPr lang="zh-CN" altLang="en-US" dirty="0">
              <a:solidFill>
                <a:schemeClr val="accent1">
                  <a:lumMod val="50000"/>
                </a:schemeClr>
              </a:solidFill>
              <a:latin typeface="Verdana" panose="020B0604030504040204" pitchFamily="34" charset="0"/>
            </a:endParaRPr>
          </a:p>
        </p:txBody>
      </p:sp>
      <p:pic>
        <p:nvPicPr>
          <p:cNvPr id="14" name="图片 13">
            <a:extLst>
              <a:ext uri="{FF2B5EF4-FFF2-40B4-BE49-F238E27FC236}">
                <a16:creationId xmlns:a16="http://schemas.microsoft.com/office/drawing/2014/main" id="{78553B71-1C60-4C3F-948B-DAB46568D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18" y="1905001"/>
            <a:ext cx="10998163" cy="4262446"/>
          </a:xfrm>
          <a:prstGeom prst="rect">
            <a:avLst/>
          </a:prstGeom>
        </p:spPr>
      </p:pic>
      <p:sp>
        <p:nvSpPr>
          <p:cNvPr id="15" name="文本框 14">
            <a:extLst>
              <a:ext uri="{FF2B5EF4-FFF2-40B4-BE49-F238E27FC236}">
                <a16:creationId xmlns:a16="http://schemas.microsoft.com/office/drawing/2014/main" id="{B124E07E-AD14-4069-8A1B-ADA594CF9422}"/>
              </a:ext>
            </a:extLst>
          </p:cNvPr>
          <p:cNvSpPr txBox="1"/>
          <p:nvPr/>
        </p:nvSpPr>
        <p:spPr>
          <a:xfrm>
            <a:off x="3357562" y="6167447"/>
            <a:ext cx="547687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10. layout of comparator</a:t>
            </a:r>
            <a:endParaRPr lang="zh-CN" altLang="en-US" sz="1600" dirty="0">
              <a:latin typeface="Verdana" panose="020B0604030504040204" pitchFamily="34" charset="0"/>
            </a:endParaRPr>
          </a:p>
        </p:txBody>
      </p:sp>
      <p:sp>
        <p:nvSpPr>
          <p:cNvPr id="11" name="矩形 10">
            <a:extLst>
              <a:ext uri="{FF2B5EF4-FFF2-40B4-BE49-F238E27FC236}">
                <a16:creationId xmlns:a16="http://schemas.microsoft.com/office/drawing/2014/main" id="{4C7D94CF-F83B-47EC-9A5C-31CC2CC6FE1A}"/>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3" name="文本框 12">
            <a:extLst>
              <a:ext uri="{FF2B5EF4-FFF2-40B4-BE49-F238E27FC236}">
                <a16:creationId xmlns:a16="http://schemas.microsoft.com/office/drawing/2014/main" id="{59EEF869-381F-45B8-B860-F21713F9AD1B}"/>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11</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04510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A56625E-A2BA-4DF6-9BC9-643ADCD598E0}"/>
              </a:ext>
            </a:extLst>
          </p:cNvPr>
          <p:cNvSpPr/>
          <p:nvPr/>
        </p:nvSpPr>
        <p:spPr>
          <a:xfrm>
            <a:off x="304799" y="1311565"/>
            <a:ext cx="2050473"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CDAC Array</a:t>
            </a:r>
            <a:endParaRPr lang="zh-CN" altLang="en-US" dirty="0">
              <a:solidFill>
                <a:schemeClr val="accent1">
                  <a:lumMod val="50000"/>
                </a:schemeClr>
              </a:solidFill>
              <a:latin typeface="Verdana" panose="020B0604030504040204" pitchFamily="34" charset="0"/>
            </a:endParaRPr>
          </a:p>
        </p:txBody>
      </p:sp>
      <p:pic>
        <p:nvPicPr>
          <p:cNvPr id="5" name="图片 4">
            <a:extLst>
              <a:ext uri="{FF2B5EF4-FFF2-40B4-BE49-F238E27FC236}">
                <a16:creationId xmlns:a16="http://schemas.microsoft.com/office/drawing/2014/main" id="{F629F8F8-DC1C-4C71-8D55-21F2A07BBE3A}"/>
              </a:ext>
            </a:extLst>
          </p:cNvPr>
          <p:cNvPicPr>
            <a:picLocks noChangeAspect="1"/>
          </p:cNvPicPr>
          <p:nvPr/>
        </p:nvPicPr>
        <p:blipFill>
          <a:blip r:embed="rId2"/>
          <a:stretch>
            <a:fillRect/>
          </a:stretch>
        </p:blipFill>
        <p:spPr>
          <a:xfrm>
            <a:off x="3654223" y="1947859"/>
            <a:ext cx="8177558" cy="2962280"/>
          </a:xfrm>
          <a:prstGeom prst="rect">
            <a:avLst/>
          </a:prstGeom>
        </p:spPr>
      </p:pic>
      <p:sp>
        <p:nvSpPr>
          <p:cNvPr id="7" name="文本框 6">
            <a:extLst>
              <a:ext uri="{FF2B5EF4-FFF2-40B4-BE49-F238E27FC236}">
                <a16:creationId xmlns:a16="http://schemas.microsoft.com/office/drawing/2014/main" id="{7EF6BF9F-81CA-4703-AC94-EAEEC8965703}"/>
              </a:ext>
            </a:extLst>
          </p:cNvPr>
          <p:cNvSpPr txBox="1"/>
          <p:nvPr/>
        </p:nvSpPr>
        <p:spPr>
          <a:xfrm>
            <a:off x="304798" y="2263432"/>
            <a:ext cx="3349424" cy="3204495"/>
          </a:xfrm>
          <a:prstGeom prst="rect">
            <a:avLst/>
          </a:prstGeom>
          <a:noFill/>
        </p:spPr>
        <p:txBody>
          <a:bodyPr wrap="square" rtlCol="0">
            <a:spAutoFit/>
          </a:bodyPr>
          <a:lstStyle/>
          <a:p>
            <a:r>
              <a:rPr lang="en-US" altLang="zh-CN" dirty="0"/>
              <a:t>Using Binary Capacitor Array from C</a:t>
            </a:r>
            <a:r>
              <a:rPr lang="en-US" altLang="zh-CN" baseline="-25000" dirty="0"/>
              <a:t>unit</a:t>
            </a:r>
            <a:r>
              <a:rPr lang="en-US" altLang="zh-CN" dirty="0"/>
              <a:t> to 256C</a:t>
            </a:r>
            <a:r>
              <a:rPr lang="en-US" altLang="zh-CN" baseline="-25000" dirty="0"/>
              <a:t>unit </a:t>
            </a:r>
            <a:r>
              <a:rPr lang="en-US" altLang="zh-CN" dirty="0"/>
              <a:t>.</a:t>
            </a:r>
          </a:p>
          <a:p>
            <a:endParaRPr lang="en-US" altLang="zh-CN" dirty="0"/>
          </a:p>
          <a:p>
            <a:r>
              <a:rPr lang="en-US" altLang="zh-CN" dirty="0"/>
              <a:t>Value of redundant capacitor is 64C</a:t>
            </a:r>
            <a:r>
              <a:rPr lang="en-US" altLang="zh-CN" baseline="-25000" dirty="0"/>
              <a:t>unit</a:t>
            </a:r>
            <a:r>
              <a:rPr lang="en-US" altLang="zh-CN" dirty="0"/>
              <a:t> . </a:t>
            </a:r>
          </a:p>
          <a:p>
            <a:endParaRPr lang="en-US" altLang="zh-CN" baseline="-25000" dirty="0"/>
          </a:p>
          <a:p>
            <a:r>
              <a:rPr lang="en-US" altLang="zh-CN" dirty="0"/>
              <a:t>Using split capacitor in the position of 128C</a:t>
            </a:r>
            <a:r>
              <a:rPr lang="en-US" altLang="zh-CN" baseline="-25000" dirty="0"/>
              <a:t>unit</a:t>
            </a:r>
            <a:r>
              <a:rPr lang="en-US" altLang="zh-CN" dirty="0"/>
              <a:t> and 256C</a:t>
            </a:r>
            <a:r>
              <a:rPr lang="en-US" altLang="zh-CN" baseline="-25000" dirty="0"/>
              <a:t>unit</a:t>
            </a:r>
            <a:r>
              <a:rPr lang="en-US" altLang="zh-CN" dirty="0"/>
              <a:t> .</a:t>
            </a:r>
          </a:p>
          <a:p>
            <a:endParaRPr lang="en-US" altLang="zh-CN" dirty="0"/>
          </a:p>
          <a:p>
            <a:r>
              <a:rPr lang="en-US" altLang="zh-CN" dirty="0"/>
              <a:t>MOM1 is used as unit capacitor. </a:t>
            </a:r>
          </a:p>
          <a:p>
            <a:endParaRPr lang="zh-CN" altLang="en-US" baseline="-25000" dirty="0"/>
          </a:p>
        </p:txBody>
      </p:sp>
      <p:sp>
        <p:nvSpPr>
          <p:cNvPr id="11" name="文本框 10">
            <a:extLst>
              <a:ext uri="{FF2B5EF4-FFF2-40B4-BE49-F238E27FC236}">
                <a16:creationId xmlns:a16="http://schemas.microsoft.com/office/drawing/2014/main" id="{8C6B6D46-1A94-4453-9D95-A6FC0F21C8B5}"/>
              </a:ext>
            </a:extLst>
          </p:cNvPr>
          <p:cNvSpPr txBox="1"/>
          <p:nvPr/>
        </p:nvSpPr>
        <p:spPr>
          <a:xfrm>
            <a:off x="5748461" y="4910139"/>
            <a:ext cx="3989082"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a:t>
            </a:r>
            <a:r>
              <a:rPr lang="zh-CN" altLang="en-US" sz="1600" dirty="0">
                <a:latin typeface="Verdana" panose="020B0604030504040204" pitchFamily="34" charset="0"/>
              </a:rPr>
              <a:t> </a:t>
            </a:r>
            <a:r>
              <a:rPr lang="en-US" altLang="zh-CN" sz="1600" dirty="0">
                <a:latin typeface="Verdana" panose="020B0604030504040204" pitchFamily="34" charset="0"/>
                <a:ea typeface="Verdana" panose="020B0604030504040204" pitchFamily="34" charset="0"/>
              </a:rPr>
              <a:t>11. schematic of capacitor array</a:t>
            </a:r>
            <a:endParaRPr lang="zh-CN" altLang="en-US" sz="1600" dirty="0">
              <a:latin typeface="Verdana" panose="020B0604030504040204" pitchFamily="34" charset="0"/>
            </a:endParaRPr>
          </a:p>
        </p:txBody>
      </p:sp>
      <p:sp>
        <p:nvSpPr>
          <p:cNvPr id="12" name="矩形 11">
            <a:extLst>
              <a:ext uri="{FF2B5EF4-FFF2-40B4-BE49-F238E27FC236}">
                <a16:creationId xmlns:a16="http://schemas.microsoft.com/office/drawing/2014/main" id="{25A6CA5F-B1D3-4F44-B01F-51F73AD511FB}"/>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4" name="文本框 13">
            <a:extLst>
              <a:ext uri="{FF2B5EF4-FFF2-40B4-BE49-F238E27FC236}">
                <a16:creationId xmlns:a16="http://schemas.microsoft.com/office/drawing/2014/main" id="{12E8C449-D8DC-4392-BB46-A6855F14326F}"/>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12</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58600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FE1F64B-BF0D-44E6-87A7-DB06BF95E593}"/>
              </a:ext>
            </a:extLst>
          </p:cNvPr>
          <p:cNvSpPr txBox="1"/>
          <p:nvPr/>
        </p:nvSpPr>
        <p:spPr>
          <a:xfrm>
            <a:off x="5764496" y="6311379"/>
            <a:ext cx="383857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12. netlist of capacitor array</a:t>
            </a:r>
            <a:endParaRPr lang="zh-CN" altLang="en-US" sz="1600" dirty="0">
              <a:latin typeface="Verdana" panose="020B0604030504040204" pitchFamily="34" charset="0"/>
            </a:endParaRPr>
          </a:p>
        </p:txBody>
      </p:sp>
      <p:sp>
        <p:nvSpPr>
          <p:cNvPr id="19" name="文本框 18">
            <a:extLst>
              <a:ext uri="{FF2B5EF4-FFF2-40B4-BE49-F238E27FC236}">
                <a16:creationId xmlns:a16="http://schemas.microsoft.com/office/drawing/2014/main" id="{33C7FA54-DC4A-44F9-96AF-3283523C24FD}"/>
              </a:ext>
            </a:extLst>
          </p:cNvPr>
          <p:cNvSpPr txBox="1"/>
          <p:nvPr/>
        </p:nvSpPr>
        <p:spPr>
          <a:xfrm>
            <a:off x="304799" y="1991855"/>
            <a:ext cx="2890981" cy="369332"/>
          </a:xfrm>
          <a:prstGeom prst="rect">
            <a:avLst/>
          </a:prstGeom>
          <a:noFill/>
        </p:spPr>
        <p:txBody>
          <a:bodyPr wrap="square" rtlCol="0">
            <a:spAutoFit/>
          </a:bodyPr>
          <a:lstStyle/>
          <a:p>
            <a:r>
              <a:rPr lang="en-US" altLang="zh-CN" dirty="0"/>
              <a:t>Netlist : </a:t>
            </a:r>
            <a:r>
              <a:rPr lang="en-US" altLang="zh-CN" dirty="0" err="1"/>
              <a:t>src</a:t>
            </a:r>
            <a:r>
              <a:rPr lang="en-US" altLang="zh-CN" dirty="0"/>
              <a:t>/cdac11b_h.v</a:t>
            </a:r>
          </a:p>
        </p:txBody>
      </p:sp>
      <p:sp>
        <p:nvSpPr>
          <p:cNvPr id="16" name="矩形 15">
            <a:extLst>
              <a:ext uri="{FF2B5EF4-FFF2-40B4-BE49-F238E27FC236}">
                <a16:creationId xmlns:a16="http://schemas.microsoft.com/office/drawing/2014/main" id="{D4E3D96B-F646-418C-B5D0-3B266C16700B}"/>
              </a:ext>
            </a:extLst>
          </p:cNvPr>
          <p:cNvSpPr/>
          <p:nvPr/>
        </p:nvSpPr>
        <p:spPr>
          <a:xfrm>
            <a:off x="215999" y="216000"/>
            <a:ext cx="3059046"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grpSp>
        <p:nvGrpSpPr>
          <p:cNvPr id="17" name="组合 16">
            <a:extLst>
              <a:ext uri="{FF2B5EF4-FFF2-40B4-BE49-F238E27FC236}">
                <a16:creationId xmlns:a16="http://schemas.microsoft.com/office/drawing/2014/main" id="{8080FDFB-C61C-4E49-86F1-5F07323FA786}"/>
              </a:ext>
            </a:extLst>
          </p:cNvPr>
          <p:cNvGrpSpPr/>
          <p:nvPr/>
        </p:nvGrpSpPr>
        <p:grpSpPr>
          <a:xfrm>
            <a:off x="3354195" y="361955"/>
            <a:ext cx="8433310" cy="6004327"/>
            <a:chOff x="3113484" y="307052"/>
            <a:chExt cx="8433310" cy="6004327"/>
          </a:xfrm>
        </p:grpSpPr>
        <p:pic>
          <p:nvPicPr>
            <p:cNvPr id="5" name="图片 4">
              <a:extLst>
                <a:ext uri="{FF2B5EF4-FFF2-40B4-BE49-F238E27FC236}">
                  <a16:creationId xmlns:a16="http://schemas.microsoft.com/office/drawing/2014/main" id="{FCC7CBF5-4749-4340-86AB-C7186DEF035A}"/>
                </a:ext>
              </a:extLst>
            </p:cNvPr>
            <p:cNvPicPr>
              <a:picLocks noChangeAspect="1"/>
            </p:cNvPicPr>
            <p:nvPr/>
          </p:nvPicPr>
          <p:blipFill>
            <a:blip r:embed="rId2"/>
            <a:stretch>
              <a:fillRect/>
            </a:stretch>
          </p:blipFill>
          <p:spPr>
            <a:xfrm>
              <a:off x="3113484" y="307052"/>
              <a:ext cx="4171174" cy="6004327"/>
            </a:xfrm>
            <a:prstGeom prst="rect">
              <a:avLst/>
            </a:prstGeom>
          </p:spPr>
        </p:pic>
        <p:pic>
          <p:nvPicPr>
            <p:cNvPr id="7" name="图片 6">
              <a:extLst>
                <a:ext uri="{FF2B5EF4-FFF2-40B4-BE49-F238E27FC236}">
                  <a16:creationId xmlns:a16="http://schemas.microsoft.com/office/drawing/2014/main" id="{607E1C88-5B9B-446D-9F5F-83F8088330BA}"/>
                </a:ext>
              </a:extLst>
            </p:cNvPr>
            <p:cNvPicPr>
              <a:picLocks noChangeAspect="1"/>
            </p:cNvPicPr>
            <p:nvPr/>
          </p:nvPicPr>
          <p:blipFill rotWithShape="1">
            <a:blip r:embed="rId3"/>
            <a:srcRect r="9897"/>
            <a:stretch/>
          </p:blipFill>
          <p:spPr>
            <a:xfrm>
              <a:off x="7639314" y="766313"/>
              <a:ext cx="3907480" cy="4946663"/>
            </a:xfrm>
            <a:prstGeom prst="rect">
              <a:avLst/>
            </a:prstGeom>
          </p:spPr>
        </p:pic>
        <p:sp>
          <p:nvSpPr>
            <p:cNvPr id="14" name="箭头: 右 13">
              <a:extLst>
                <a:ext uri="{FF2B5EF4-FFF2-40B4-BE49-F238E27FC236}">
                  <a16:creationId xmlns:a16="http://schemas.microsoft.com/office/drawing/2014/main" id="{ED4431D4-1617-4440-981C-70A9C3A6F0A4}"/>
                </a:ext>
              </a:extLst>
            </p:cNvPr>
            <p:cNvSpPr/>
            <p:nvPr/>
          </p:nvSpPr>
          <p:spPr>
            <a:xfrm rot="-3000000">
              <a:off x="6956538" y="2390531"/>
              <a:ext cx="510723" cy="48070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97F4CEAA-D5B4-4E7C-85EF-3F83E309C54D}"/>
                </a:ext>
              </a:extLst>
            </p:cNvPr>
            <p:cNvSpPr/>
            <p:nvPr/>
          </p:nvSpPr>
          <p:spPr>
            <a:xfrm rot="3000000">
              <a:off x="6956538" y="3986762"/>
              <a:ext cx="510723" cy="48070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10ECBDC5-E82E-46E4-A1DB-D755D6AC9B43}"/>
              </a:ext>
            </a:extLst>
          </p:cNvPr>
          <p:cNvSpPr/>
          <p:nvPr/>
        </p:nvSpPr>
        <p:spPr>
          <a:xfrm>
            <a:off x="304799" y="1311565"/>
            <a:ext cx="2050473"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CDAC Array</a:t>
            </a:r>
            <a:endParaRPr lang="zh-CN" altLang="en-US" dirty="0">
              <a:solidFill>
                <a:schemeClr val="accent1">
                  <a:lumMod val="50000"/>
                </a:schemeClr>
              </a:solidFill>
              <a:latin typeface="Verdana" panose="020B0604030504040204" pitchFamily="34" charset="0"/>
            </a:endParaRPr>
          </a:p>
        </p:txBody>
      </p:sp>
      <p:sp>
        <p:nvSpPr>
          <p:cNvPr id="22" name="文本框 21">
            <a:extLst>
              <a:ext uri="{FF2B5EF4-FFF2-40B4-BE49-F238E27FC236}">
                <a16:creationId xmlns:a16="http://schemas.microsoft.com/office/drawing/2014/main" id="{817E0EC0-ADE0-43AD-B910-6242640902E6}"/>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13</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682537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33C7FA54-DC4A-44F9-96AF-3283523C24FD}"/>
              </a:ext>
            </a:extLst>
          </p:cNvPr>
          <p:cNvSpPr txBox="1"/>
          <p:nvPr/>
        </p:nvSpPr>
        <p:spPr>
          <a:xfrm>
            <a:off x="304799" y="1991855"/>
            <a:ext cx="2890981" cy="369332"/>
          </a:xfrm>
          <a:prstGeom prst="rect">
            <a:avLst/>
          </a:prstGeom>
          <a:noFill/>
        </p:spPr>
        <p:txBody>
          <a:bodyPr wrap="square" rtlCol="0">
            <a:spAutoFit/>
          </a:bodyPr>
          <a:lstStyle/>
          <a:p>
            <a:r>
              <a:rPr lang="en-US" altLang="zh-CN" dirty="0"/>
              <a:t>Script: script/cadc11b_h.tcl</a:t>
            </a:r>
          </a:p>
        </p:txBody>
      </p:sp>
      <p:pic>
        <p:nvPicPr>
          <p:cNvPr id="3" name="图片 2">
            <a:extLst>
              <a:ext uri="{FF2B5EF4-FFF2-40B4-BE49-F238E27FC236}">
                <a16:creationId xmlns:a16="http://schemas.microsoft.com/office/drawing/2014/main" id="{A44335B8-3AE9-41B4-B35A-1EE640BE3EC4}"/>
              </a:ext>
            </a:extLst>
          </p:cNvPr>
          <p:cNvPicPr>
            <a:picLocks noChangeAspect="1"/>
          </p:cNvPicPr>
          <p:nvPr/>
        </p:nvPicPr>
        <p:blipFill>
          <a:blip r:embed="rId2"/>
          <a:stretch>
            <a:fillRect/>
          </a:stretch>
        </p:blipFill>
        <p:spPr>
          <a:xfrm>
            <a:off x="3135503" y="1348890"/>
            <a:ext cx="8793058" cy="4436090"/>
          </a:xfrm>
          <a:prstGeom prst="rect">
            <a:avLst/>
          </a:prstGeom>
        </p:spPr>
      </p:pic>
      <p:sp>
        <p:nvSpPr>
          <p:cNvPr id="11" name="文本框 10">
            <a:extLst>
              <a:ext uri="{FF2B5EF4-FFF2-40B4-BE49-F238E27FC236}">
                <a16:creationId xmlns:a16="http://schemas.microsoft.com/office/drawing/2014/main" id="{206A095C-2854-4EB5-B9E3-227C482796AE}"/>
              </a:ext>
            </a:extLst>
          </p:cNvPr>
          <p:cNvSpPr txBox="1"/>
          <p:nvPr/>
        </p:nvSpPr>
        <p:spPr>
          <a:xfrm>
            <a:off x="5531227" y="5741659"/>
            <a:ext cx="4264890"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13. layout script of capacitor array </a:t>
            </a:r>
            <a:endParaRPr lang="zh-CN" altLang="en-US" sz="1600" dirty="0">
              <a:latin typeface="Verdana" panose="020B0604030504040204" pitchFamily="34" charset="0"/>
            </a:endParaRPr>
          </a:p>
        </p:txBody>
      </p:sp>
      <p:sp>
        <p:nvSpPr>
          <p:cNvPr id="12" name="矩形 11">
            <a:extLst>
              <a:ext uri="{FF2B5EF4-FFF2-40B4-BE49-F238E27FC236}">
                <a16:creationId xmlns:a16="http://schemas.microsoft.com/office/drawing/2014/main" id="{BA1C4CE9-EA3A-4B23-8EB8-B898FAF33F6E}"/>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3" name="矩形 12">
            <a:extLst>
              <a:ext uri="{FF2B5EF4-FFF2-40B4-BE49-F238E27FC236}">
                <a16:creationId xmlns:a16="http://schemas.microsoft.com/office/drawing/2014/main" id="{6F84AB34-6E82-415E-A11D-5628A134BE58}"/>
              </a:ext>
            </a:extLst>
          </p:cNvPr>
          <p:cNvSpPr/>
          <p:nvPr/>
        </p:nvSpPr>
        <p:spPr>
          <a:xfrm>
            <a:off x="304799" y="1311565"/>
            <a:ext cx="2050473"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CDAC Array</a:t>
            </a:r>
            <a:endParaRPr lang="zh-CN" altLang="en-US" dirty="0">
              <a:solidFill>
                <a:schemeClr val="accent1">
                  <a:lumMod val="50000"/>
                </a:schemeClr>
              </a:solidFill>
              <a:latin typeface="Verdana" panose="020B0604030504040204" pitchFamily="34" charset="0"/>
            </a:endParaRPr>
          </a:p>
        </p:txBody>
      </p:sp>
      <p:sp>
        <p:nvSpPr>
          <p:cNvPr id="15" name="文本框 14">
            <a:extLst>
              <a:ext uri="{FF2B5EF4-FFF2-40B4-BE49-F238E27FC236}">
                <a16:creationId xmlns:a16="http://schemas.microsoft.com/office/drawing/2014/main" id="{2F85D2A1-37AF-4252-B136-D2DFDA7C272F}"/>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14</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502147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85856AA3-471A-4C6D-AF14-952746106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9913" y="393635"/>
            <a:ext cx="4755954" cy="5911915"/>
          </a:xfrm>
          <a:prstGeom prst="rect">
            <a:avLst/>
          </a:prstGeom>
        </p:spPr>
      </p:pic>
      <p:pic>
        <p:nvPicPr>
          <p:cNvPr id="19" name="图片 18">
            <a:extLst>
              <a:ext uri="{FF2B5EF4-FFF2-40B4-BE49-F238E27FC236}">
                <a16:creationId xmlns:a16="http://schemas.microsoft.com/office/drawing/2014/main" id="{E6BFEAD9-F62F-4B5D-86D4-8A573A07C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716" y="2059133"/>
            <a:ext cx="5211354" cy="3353474"/>
          </a:xfrm>
          <a:prstGeom prst="rect">
            <a:avLst/>
          </a:prstGeom>
        </p:spPr>
      </p:pic>
      <p:sp>
        <p:nvSpPr>
          <p:cNvPr id="20" name="文本框 19">
            <a:extLst>
              <a:ext uri="{FF2B5EF4-FFF2-40B4-BE49-F238E27FC236}">
                <a16:creationId xmlns:a16="http://schemas.microsoft.com/office/drawing/2014/main" id="{2DB059E8-025D-4192-BF27-CE6D105DBE44}"/>
              </a:ext>
            </a:extLst>
          </p:cNvPr>
          <p:cNvSpPr txBox="1"/>
          <p:nvPr/>
        </p:nvSpPr>
        <p:spPr>
          <a:xfrm>
            <a:off x="1720763" y="5428228"/>
            <a:ext cx="3555259"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14. layout of MOM1 cell </a:t>
            </a:r>
            <a:endParaRPr lang="zh-CN" altLang="en-US" sz="1600" dirty="0">
              <a:latin typeface="Verdana" panose="020B0604030504040204" pitchFamily="34" charset="0"/>
            </a:endParaRPr>
          </a:p>
        </p:txBody>
      </p:sp>
      <p:sp>
        <p:nvSpPr>
          <p:cNvPr id="21" name="文本框 20">
            <a:extLst>
              <a:ext uri="{FF2B5EF4-FFF2-40B4-BE49-F238E27FC236}">
                <a16:creationId xmlns:a16="http://schemas.microsoft.com/office/drawing/2014/main" id="{69433DD5-5DF5-4C02-9648-AB98BC21FD05}"/>
              </a:ext>
            </a:extLst>
          </p:cNvPr>
          <p:cNvSpPr txBox="1"/>
          <p:nvPr/>
        </p:nvSpPr>
        <p:spPr>
          <a:xfrm>
            <a:off x="7342917" y="6295088"/>
            <a:ext cx="374994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15. layout of capacitor array</a:t>
            </a:r>
            <a:endParaRPr lang="zh-CN" altLang="en-US" sz="1600" dirty="0">
              <a:latin typeface="Verdana" panose="020B0604030504040204" pitchFamily="34" charset="0"/>
            </a:endParaRPr>
          </a:p>
        </p:txBody>
      </p:sp>
      <p:sp>
        <p:nvSpPr>
          <p:cNvPr id="12" name="矩形 11">
            <a:extLst>
              <a:ext uri="{FF2B5EF4-FFF2-40B4-BE49-F238E27FC236}">
                <a16:creationId xmlns:a16="http://schemas.microsoft.com/office/drawing/2014/main" id="{175437EB-B8AF-4229-A331-E8C2CAB3CF1C}"/>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4" name="矩形 13">
            <a:extLst>
              <a:ext uri="{FF2B5EF4-FFF2-40B4-BE49-F238E27FC236}">
                <a16:creationId xmlns:a16="http://schemas.microsoft.com/office/drawing/2014/main" id="{E4026706-F118-49B3-86F6-8AC74C71D7AF}"/>
              </a:ext>
            </a:extLst>
          </p:cNvPr>
          <p:cNvSpPr/>
          <p:nvPr/>
        </p:nvSpPr>
        <p:spPr>
          <a:xfrm>
            <a:off x="304799" y="1311565"/>
            <a:ext cx="2050473"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CDAC Array</a:t>
            </a:r>
            <a:endParaRPr lang="zh-CN" altLang="en-US" dirty="0">
              <a:solidFill>
                <a:schemeClr val="accent1">
                  <a:lumMod val="50000"/>
                </a:schemeClr>
              </a:solidFill>
              <a:latin typeface="Verdana" panose="020B0604030504040204" pitchFamily="34" charset="0"/>
            </a:endParaRPr>
          </a:p>
        </p:txBody>
      </p:sp>
      <p:sp>
        <p:nvSpPr>
          <p:cNvPr id="16" name="文本框 15">
            <a:extLst>
              <a:ext uri="{FF2B5EF4-FFF2-40B4-BE49-F238E27FC236}">
                <a16:creationId xmlns:a16="http://schemas.microsoft.com/office/drawing/2014/main" id="{7FB9301E-AA6E-491D-8D31-2503966246F3}"/>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15</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6223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A56625E-A2BA-4DF6-9BC9-643ADCD598E0}"/>
              </a:ext>
            </a:extLst>
          </p:cNvPr>
          <p:cNvSpPr/>
          <p:nvPr/>
        </p:nvSpPr>
        <p:spPr>
          <a:xfrm>
            <a:off x="304799" y="1311565"/>
            <a:ext cx="2050473"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VCDL</a:t>
            </a:r>
            <a:endParaRPr lang="zh-CN" altLang="en-US" dirty="0">
              <a:solidFill>
                <a:schemeClr val="accent1">
                  <a:lumMod val="50000"/>
                </a:schemeClr>
              </a:solidFill>
              <a:latin typeface="Verdana" panose="020B0604030504040204" pitchFamily="34" charset="0"/>
            </a:endParaRPr>
          </a:p>
        </p:txBody>
      </p:sp>
      <p:pic>
        <p:nvPicPr>
          <p:cNvPr id="5" name="图片 4">
            <a:extLst>
              <a:ext uri="{FF2B5EF4-FFF2-40B4-BE49-F238E27FC236}">
                <a16:creationId xmlns:a16="http://schemas.microsoft.com/office/drawing/2014/main" id="{FBF0EB26-CABA-4CC3-B4DD-CF7B41DFB732}"/>
              </a:ext>
            </a:extLst>
          </p:cNvPr>
          <p:cNvPicPr>
            <a:picLocks noChangeAspect="1"/>
          </p:cNvPicPr>
          <p:nvPr/>
        </p:nvPicPr>
        <p:blipFill>
          <a:blip r:embed="rId2"/>
          <a:stretch>
            <a:fillRect/>
          </a:stretch>
        </p:blipFill>
        <p:spPr>
          <a:xfrm>
            <a:off x="1731631" y="3078091"/>
            <a:ext cx="8728734" cy="3085251"/>
          </a:xfrm>
          <a:prstGeom prst="rect">
            <a:avLst/>
          </a:prstGeom>
        </p:spPr>
      </p:pic>
      <p:sp>
        <p:nvSpPr>
          <p:cNvPr id="7" name="文本框 6">
            <a:extLst>
              <a:ext uri="{FF2B5EF4-FFF2-40B4-BE49-F238E27FC236}">
                <a16:creationId xmlns:a16="http://schemas.microsoft.com/office/drawing/2014/main" id="{3F047068-B15C-4BD1-837F-C09C875F9D37}"/>
              </a:ext>
            </a:extLst>
          </p:cNvPr>
          <p:cNvSpPr txBox="1"/>
          <p:nvPr/>
        </p:nvSpPr>
        <p:spPr>
          <a:xfrm>
            <a:off x="1731632" y="1958140"/>
            <a:ext cx="8728734" cy="923330"/>
          </a:xfrm>
          <a:prstGeom prst="rect">
            <a:avLst/>
          </a:prstGeom>
          <a:noFill/>
        </p:spPr>
        <p:txBody>
          <a:bodyPr wrap="square" rtlCol="0">
            <a:spAutoFit/>
          </a:bodyPr>
          <a:lstStyle/>
          <a:p>
            <a:r>
              <a:rPr lang="en-US" altLang="zh-CN" dirty="0"/>
              <a:t>Using VCDC2 and INVD1 chain structure to construct voltage control delay line (VCDL) . Delay decreases with the increasement of control voltage. Schematic is as follows and layout is generate by ICC through automatic placement and routing in digital logic part.</a:t>
            </a:r>
            <a:endParaRPr lang="zh-CN" altLang="en-US" dirty="0"/>
          </a:p>
        </p:txBody>
      </p:sp>
      <p:sp>
        <p:nvSpPr>
          <p:cNvPr id="11" name="文本框 10">
            <a:extLst>
              <a:ext uri="{FF2B5EF4-FFF2-40B4-BE49-F238E27FC236}">
                <a16:creationId xmlns:a16="http://schemas.microsoft.com/office/drawing/2014/main" id="{C6038B90-16AF-47D2-B264-D83B9AC50ADE}"/>
              </a:ext>
            </a:extLst>
          </p:cNvPr>
          <p:cNvSpPr txBox="1"/>
          <p:nvPr/>
        </p:nvSpPr>
        <p:spPr>
          <a:xfrm>
            <a:off x="3614735" y="6190686"/>
            <a:ext cx="496252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16. schematic of VCDL</a:t>
            </a:r>
            <a:endParaRPr lang="zh-CN" altLang="en-US" sz="1600" dirty="0">
              <a:latin typeface="Verdana" panose="020B0604030504040204" pitchFamily="34" charset="0"/>
            </a:endParaRPr>
          </a:p>
        </p:txBody>
      </p:sp>
      <p:sp>
        <p:nvSpPr>
          <p:cNvPr id="12" name="矩形 11">
            <a:extLst>
              <a:ext uri="{FF2B5EF4-FFF2-40B4-BE49-F238E27FC236}">
                <a16:creationId xmlns:a16="http://schemas.microsoft.com/office/drawing/2014/main" id="{9069BA58-12D2-4ECD-B9E4-FB91EBBDBB0E}"/>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4" name="文本框 13">
            <a:extLst>
              <a:ext uri="{FF2B5EF4-FFF2-40B4-BE49-F238E27FC236}">
                <a16:creationId xmlns:a16="http://schemas.microsoft.com/office/drawing/2014/main" id="{47D8D195-6D1D-46ED-9446-4DA26BCB9F1F}"/>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16</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10600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0810A7D-78E3-406D-A812-D2489888DEB8}"/>
              </a:ext>
            </a:extLst>
          </p:cNvPr>
          <p:cNvSpPr txBox="1"/>
          <p:nvPr/>
        </p:nvSpPr>
        <p:spPr>
          <a:xfrm>
            <a:off x="1455575" y="2054161"/>
            <a:ext cx="9535885" cy="2585323"/>
          </a:xfrm>
          <a:prstGeom prst="rect">
            <a:avLst/>
          </a:prstGeom>
          <a:noFill/>
        </p:spPr>
        <p:txBody>
          <a:bodyPr wrap="square" rtlCol="0">
            <a:spAutoFit/>
          </a:bodyPr>
          <a:lstStyle/>
          <a:p>
            <a:pPr marL="342900" indent="-342900">
              <a:buFont typeface="+mj-lt"/>
              <a:buAutoNum type="arabicPeriod"/>
            </a:pPr>
            <a:r>
              <a:rPr lang="en-US" altLang="zh-CN" dirty="0"/>
              <a:t>ADC core simulation for function verification: replacing switches, comparator, CDAC and VCDL by their corresponding PEX files.</a:t>
            </a:r>
          </a:p>
          <a:p>
            <a:pPr marL="342900" indent="-342900">
              <a:buFont typeface="+mj-lt"/>
              <a:buAutoNum type="arabicPeriod"/>
            </a:pPr>
            <a:r>
              <a:rPr lang="en-US" altLang="zh-CN" dirty="0"/>
              <a:t>Generate netlist of ADC schematic.</a:t>
            </a:r>
          </a:p>
          <a:p>
            <a:pPr marL="342900" indent="-342900">
              <a:buFont typeface="+mj-lt"/>
              <a:buAutoNum type="arabicPeriod"/>
            </a:pPr>
            <a:r>
              <a:rPr lang="en-US" altLang="zh-CN" dirty="0"/>
              <a:t>Call the ADC netlist and library files in script.</a:t>
            </a:r>
          </a:p>
          <a:p>
            <a:pPr marL="342900" indent="-342900">
              <a:buFont typeface="+mj-lt"/>
              <a:buAutoNum type="arabicPeriod"/>
            </a:pPr>
            <a:r>
              <a:rPr lang="en-US" altLang="zh-CN" dirty="0"/>
              <a:t>Create floorplan in ICC.</a:t>
            </a:r>
          </a:p>
          <a:p>
            <a:pPr marL="342900" indent="-342900">
              <a:buFont typeface="+mj-lt"/>
              <a:buAutoNum type="arabicPeriod"/>
            </a:pPr>
            <a:r>
              <a:rPr lang="en-US" altLang="zh-CN" dirty="0"/>
              <a:t>Placement and routing. </a:t>
            </a:r>
          </a:p>
          <a:p>
            <a:pPr marL="342900" indent="-342900">
              <a:buFont typeface="+mj-lt"/>
              <a:buAutoNum type="arabicPeriod"/>
            </a:pPr>
            <a:r>
              <a:rPr lang="en-US" altLang="zh-CN" dirty="0"/>
              <a:t>Checking LVS and DRC.</a:t>
            </a:r>
          </a:p>
          <a:p>
            <a:pPr marL="342900" indent="-342900">
              <a:buFont typeface="+mj-lt"/>
              <a:buAutoNum type="arabicPeriod"/>
            </a:pPr>
            <a:r>
              <a:rPr lang="en-US" altLang="zh-CN" dirty="0"/>
              <a:t>Parasitic parameter extraction.</a:t>
            </a:r>
          </a:p>
          <a:p>
            <a:pPr marL="342900" indent="-342900">
              <a:buFont typeface="+mj-lt"/>
              <a:buAutoNum type="arabicPeriod"/>
            </a:pPr>
            <a:r>
              <a:rPr lang="en-US" altLang="zh-CN" dirty="0"/>
              <a:t>Post-layout simulation of ADC core.</a:t>
            </a:r>
            <a:endParaRPr lang="zh-CN" altLang="en-US" dirty="0"/>
          </a:p>
        </p:txBody>
      </p:sp>
      <p:sp>
        <p:nvSpPr>
          <p:cNvPr id="17" name="文本框 16">
            <a:extLst>
              <a:ext uri="{FF2B5EF4-FFF2-40B4-BE49-F238E27FC236}">
                <a16:creationId xmlns:a16="http://schemas.microsoft.com/office/drawing/2014/main" id="{50213703-E1CE-4937-A735-616E20B81E0E}"/>
              </a:ext>
            </a:extLst>
          </p:cNvPr>
          <p:cNvSpPr txBox="1"/>
          <p:nvPr/>
        </p:nvSpPr>
        <p:spPr>
          <a:xfrm>
            <a:off x="2262513" y="5207879"/>
            <a:ext cx="6284327" cy="369332"/>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latin typeface="Verdana" panose="020B0604030504040204" pitchFamily="34" charset="0"/>
                <a:ea typeface="Verdana" panose="020B0604030504040204" pitchFamily="34" charset="0"/>
              </a:rPr>
              <a:t>The whole layout can be generated by TCL script.</a:t>
            </a:r>
            <a:endParaRPr lang="zh-CN" altLang="en-US" dirty="0">
              <a:latin typeface="Verdana" panose="020B0604030504040204" pitchFamily="34" charset="0"/>
            </a:endParaRPr>
          </a:p>
        </p:txBody>
      </p:sp>
      <p:sp>
        <p:nvSpPr>
          <p:cNvPr id="10" name="矩形 9">
            <a:extLst>
              <a:ext uri="{FF2B5EF4-FFF2-40B4-BE49-F238E27FC236}">
                <a16:creationId xmlns:a16="http://schemas.microsoft.com/office/drawing/2014/main" id="{45E9B43B-94CF-4846-8B90-F05EC4A6B40D}"/>
              </a:ext>
            </a:extLst>
          </p:cNvPr>
          <p:cNvSpPr/>
          <p:nvPr/>
        </p:nvSpPr>
        <p:spPr>
          <a:xfrm>
            <a:off x="216000" y="216000"/>
            <a:ext cx="432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4. ADC Core Layout</a:t>
            </a:r>
            <a:endParaRPr lang="zh-CN" altLang="en-US" sz="3200" dirty="0">
              <a:latin typeface="Verdana" panose="020B0604030504040204" pitchFamily="34" charset="0"/>
            </a:endParaRPr>
          </a:p>
        </p:txBody>
      </p:sp>
      <p:sp>
        <p:nvSpPr>
          <p:cNvPr id="12" name="文本框 11">
            <a:extLst>
              <a:ext uri="{FF2B5EF4-FFF2-40B4-BE49-F238E27FC236}">
                <a16:creationId xmlns:a16="http://schemas.microsoft.com/office/drawing/2014/main" id="{EB114730-1FCC-4155-99C3-8025DED673C7}"/>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18</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91956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267CE10-7616-4911-A9DF-FA3FD825994F}"/>
              </a:ext>
            </a:extLst>
          </p:cNvPr>
          <p:cNvSpPr/>
          <p:nvPr/>
        </p:nvSpPr>
        <p:spPr>
          <a:xfrm>
            <a:off x="216001" y="216000"/>
            <a:ext cx="2947077"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Contents </a:t>
            </a:r>
            <a:endParaRPr lang="zh-CN" altLang="en-US" sz="3200" dirty="0">
              <a:latin typeface="Verdana" panose="020B0604030504040204" pitchFamily="34" charset="0"/>
            </a:endParaRPr>
          </a:p>
        </p:txBody>
      </p:sp>
      <p:sp>
        <p:nvSpPr>
          <p:cNvPr id="5" name="矩形 4">
            <a:extLst>
              <a:ext uri="{FF2B5EF4-FFF2-40B4-BE49-F238E27FC236}">
                <a16:creationId xmlns:a16="http://schemas.microsoft.com/office/drawing/2014/main" id="{943E96CC-6999-439B-8C17-2021C9843856}"/>
              </a:ext>
            </a:extLst>
          </p:cNvPr>
          <p:cNvSpPr/>
          <p:nvPr/>
        </p:nvSpPr>
        <p:spPr>
          <a:xfrm>
            <a:off x="3881336" y="502899"/>
            <a:ext cx="2650093"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Verdana" panose="020B0604030504040204" pitchFamily="34" charset="0"/>
                <a:ea typeface="Verdana" panose="020B0604030504040204" pitchFamily="34" charset="0"/>
              </a:rPr>
              <a:t>0. RAIL-Lib</a:t>
            </a:r>
            <a:endParaRPr lang="zh-CN" altLang="en-US" sz="3200" dirty="0">
              <a:latin typeface="Verdana" panose="020B0604030504040204" pitchFamily="34" charset="0"/>
            </a:endParaRPr>
          </a:p>
        </p:txBody>
      </p:sp>
      <p:sp>
        <p:nvSpPr>
          <p:cNvPr id="6" name="矩形 5">
            <a:extLst>
              <a:ext uri="{FF2B5EF4-FFF2-40B4-BE49-F238E27FC236}">
                <a16:creationId xmlns:a16="http://schemas.microsoft.com/office/drawing/2014/main" id="{DDC38B99-54EB-4868-B539-4BC245505821}"/>
              </a:ext>
            </a:extLst>
          </p:cNvPr>
          <p:cNvSpPr/>
          <p:nvPr/>
        </p:nvSpPr>
        <p:spPr>
          <a:xfrm>
            <a:off x="3881336" y="1515536"/>
            <a:ext cx="444157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Verdana" panose="020B0604030504040204" pitchFamily="34" charset="0"/>
                <a:ea typeface="Verdana" panose="020B0604030504040204" pitchFamily="34" charset="0"/>
              </a:rPr>
              <a:t>1. Design Procedure</a:t>
            </a:r>
            <a:endParaRPr lang="zh-CN" altLang="en-US" sz="3200" dirty="0">
              <a:latin typeface="Verdana" panose="020B0604030504040204" pitchFamily="34" charset="0"/>
            </a:endParaRPr>
          </a:p>
        </p:txBody>
      </p:sp>
      <p:sp>
        <p:nvSpPr>
          <p:cNvPr id="7" name="矩形 6">
            <a:extLst>
              <a:ext uri="{FF2B5EF4-FFF2-40B4-BE49-F238E27FC236}">
                <a16:creationId xmlns:a16="http://schemas.microsoft.com/office/drawing/2014/main" id="{2F45BFA3-96B4-4683-BF49-01BC55F22DEB}"/>
              </a:ext>
            </a:extLst>
          </p:cNvPr>
          <p:cNvSpPr/>
          <p:nvPr/>
        </p:nvSpPr>
        <p:spPr>
          <a:xfrm>
            <a:off x="3881335" y="2528173"/>
            <a:ext cx="432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Verdana" panose="020B0604030504040204" pitchFamily="34" charset="0"/>
                <a:ea typeface="Verdana" panose="020B0604030504040204" pitchFamily="34" charset="0"/>
              </a:rPr>
              <a:t>2. ADC Architecture</a:t>
            </a:r>
            <a:endParaRPr lang="zh-CN" altLang="en-US" sz="3200" dirty="0">
              <a:latin typeface="Verdana" panose="020B0604030504040204" pitchFamily="34" charset="0"/>
            </a:endParaRPr>
          </a:p>
        </p:txBody>
      </p:sp>
      <p:sp>
        <p:nvSpPr>
          <p:cNvPr id="8" name="矩形 7">
            <a:extLst>
              <a:ext uri="{FF2B5EF4-FFF2-40B4-BE49-F238E27FC236}">
                <a16:creationId xmlns:a16="http://schemas.microsoft.com/office/drawing/2014/main" id="{608588A2-6C28-48DD-B3DE-A6D9D4BC1EA7}"/>
              </a:ext>
            </a:extLst>
          </p:cNvPr>
          <p:cNvSpPr/>
          <p:nvPr/>
        </p:nvSpPr>
        <p:spPr>
          <a:xfrm>
            <a:off x="3881334" y="3540810"/>
            <a:ext cx="4609523"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9" name="矩形 8">
            <a:extLst>
              <a:ext uri="{FF2B5EF4-FFF2-40B4-BE49-F238E27FC236}">
                <a16:creationId xmlns:a16="http://schemas.microsoft.com/office/drawing/2014/main" id="{574FD634-1F4B-440D-829C-F9649D8E1229}"/>
              </a:ext>
            </a:extLst>
          </p:cNvPr>
          <p:cNvSpPr/>
          <p:nvPr/>
        </p:nvSpPr>
        <p:spPr>
          <a:xfrm>
            <a:off x="3881334" y="4553447"/>
            <a:ext cx="432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Verdana" panose="020B0604030504040204" pitchFamily="34" charset="0"/>
                <a:ea typeface="Verdana" panose="020B0604030504040204" pitchFamily="34" charset="0"/>
              </a:rPr>
              <a:t>4. ADC Core Layout</a:t>
            </a:r>
            <a:endParaRPr lang="zh-CN" altLang="en-US" sz="3200" dirty="0">
              <a:latin typeface="Verdana" panose="020B0604030504040204" pitchFamily="34" charset="0"/>
            </a:endParaRPr>
          </a:p>
        </p:txBody>
      </p:sp>
      <p:sp>
        <p:nvSpPr>
          <p:cNvPr id="10" name="矩形 9">
            <a:extLst>
              <a:ext uri="{FF2B5EF4-FFF2-40B4-BE49-F238E27FC236}">
                <a16:creationId xmlns:a16="http://schemas.microsoft.com/office/drawing/2014/main" id="{D2184F4D-C784-43CB-B5D2-65C14FE1DAA8}"/>
              </a:ext>
            </a:extLst>
          </p:cNvPr>
          <p:cNvSpPr/>
          <p:nvPr/>
        </p:nvSpPr>
        <p:spPr>
          <a:xfrm>
            <a:off x="3881334" y="5566084"/>
            <a:ext cx="5160029"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latin typeface="Verdana" panose="020B0604030504040204" pitchFamily="34" charset="0"/>
                <a:ea typeface="Verdana" panose="020B0604030504040204" pitchFamily="34" charset="0"/>
              </a:rPr>
              <a:t>5. Full-Chip ADC Layout</a:t>
            </a:r>
            <a:endParaRPr lang="zh-CN" altLang="en-US" sz="3200" dirty="0">
              <a:latin typeface="Verdana" panose="020B0604030504040204" pitchFamily="34" charset="0"/>
            </a:endParaRPr>
          </a:p>
        </p:txBody>
      </p:sp>
    </p:spTree>
    <p:extLst>
      <p:ext uri="{BB962C8B-B14F-4D97-AF65-F5344CB8AC3E}">
        <p14:creationId xmlns:p14="http://schemas.microsoft.com/office/powerpoint/2010/main" val="1971784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824B7E7A-3361-4EE1-9062-9AF03F39281F}"/>
              </a:ext>
            </a:extLst>
          </p:cNvPr>
          <p:cNvGrpSpPr/>
          <p:nvPr/>
        </p:nvGrpSpPr>
        <p:grpSpPr>
          <a:xfrm>
            <a:off x="428819" y="1145022"/>
            <a:ext cx="11334361" cy="4191080"/>
            <a:chOff x="428819" y="1145022"/>
            <a:chExt cx="11334361" cy="4191080"/>
          </a:xfrm>
        </p:grpSpPr>
        <p:pic>
          <p:nvPicPr>
            <p:cNvPr id="2" name="图片 1">
              <a:extLst>
                <a:ext uri="{FF2B5EF4-FFF2-40B4-BE49-F238E27FC236}">
                  <a16:creationId xmlns:a16="http://schemas.microsoft.com/office/drawing/2014/main" id="{B0617A8C-D706-437F-9F77-E3BCE294A784}"/>
                </a:ext>
              </a:extLst>
            </p:cNvPr>
            <p:cNvPicPr>
              <a:picLocks noChangeAspect="1"/>
            </p:cNvPicPr>
            <p:nvPr/>
          </p:nvPicPr>
          <p:blipFill rotWithShape="1">
            <a:blip r:embed="rId2"/>
            <a:srcRect l="172"/>
            <a:stretch/>
          </p:blipFill>
          <p:spPr>
            <a:xfrm>
              <a:off x="428819" y="1145022"/>
              <a:ext cx="11334361" cy="3876675"/>
            </a:xfrm>
            <a:prstGeom prst="rect">
              <a:avLst/>
            </a:prstGeom>
          </p:spPr>
        </p:pic>
        <p:sp>
          <p:nvSpPr>
            <p:cNvPr id="11" name="文本框 10">
              <a:extLst>
                <a:ext uri="{FF2B5EF4-FFF2-40B4-BE49-F238E27FC236}">
                  <a16:creationId xmlns:a16="http://schemas.microsoft.com/office/drawing/2014/main" id="{BC28560C-C53C-469D-972D-2A0D6EEABEA5}"/>
                </a:ext>
              </a:extLst>
            </p:cNvPr>
            <p:cNvSpPr txBox="1"/>
            <p:nvPr/>
          </p:nvSpPr>
          <p:spPr>
            <a:xfrm>
              <a:off x="2719094" y="4997548"/>
              <a:ext cx="6753807"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17. Setting library files and configuration files for ADC core  </a:t>
              </a:r>
              <a:endParaRPr lang="zh-CN" altLang="en-US" sz="1600" dirty="0">
                <a:latin typeface="Verdana" panose="020B0604030504040204" pitchFamily="34" charset="0"/>
              </a:endParaRPr>
            </a:p>
          </p:txBody>
        </p:sp>
      </p:grpSp>
      <p:grpSp>
        <p:nvGrpSpPr>
          <p:cNvPr id="16" name="组合 15">
            <a:extLst>
              <a:ext uri="{FF2B5EF4-FFF2-40B4-BE49-F238E27FC236}">
                <a16:creationId xmlns:a16="http://schemas.microsoft.com/office/drawing/2014/main" id="{E5D558EA-B1A5-43CD-8FD5-DD16F2B91D44}"/>
              </a:ext>
            </a:extLst>
          </p:cNvPr>
          <p:cNvGrpSpPr/>
          <p:nvPr/>
        </p:nvGrpSpPr>
        <p:grpSpPr>
          <a:xfrm>
            <a:off x="3002902" y="5455383"/>
            <a:ext cx="6186195" cy="990671"/>
            <a:chOff x="3002902" y="5365548"/>
            <a:chExt cx="6186195" cy="990671"/>
          </a:xfrm>
        </p:grpSpPr>
        <p:pic>
          <p:nvPicPr>
            <p:cNvPr id="3" name="图片 2">
              <a:extLst>
                <a:ext uri="{FF2B5EF4-FFF2-40B4-BE49-F238E27FC236}">
                  <a16:creationId xmlns:a16="http://schemas.microsoft.com/office/drawing/2014/main" id="{06CF1971-CC0B-43FB-83E7-D884CC8BF3F7}"/>
                </a:ext>
              </a:extLst>
            </p:cNvPr>
            <p:cNvPicPr>
              <a:picLocks noChangeAspect="1"/>
            </p:cNvPicPr>
            <p:nvPr/>
          </p:nvPicPr>
          <p:blipFill>
            <a:blip r:embed="rId3"/>
            <a:stretch>
              <a:fillRect/>
            </a:stretch>
          </p:blipFill>
          <p:spPr>
            <a:xfrm>
              <a:off x="3633174" y="5510247"/>
              <a:ext cx="4962574" cy="524301"/>
            </a:xfrm>
            <a:prstGeom prst="rect">
              <a:avLst/>
            </a:prstGeom>
          </p:spPr>
        </p:pic>
        <p:sp>
          <p:nvSpPr>
            <p:cNvPr id="12" name="文本框 11">
              <a:extLst>
                <a:ext uri="{FF2B5EF4-FFF2-40B4-BE49-F238E27FC236}">
                  <a16:creationId xmlns:a16="http://schemas.microsoft.com/office/drawing/2014/main" id="{922B48DF-2266-493D-BA05-706EB8F53362}"/>
                </a:ext>
              </a:extLst>
            </p:cNvPr>
            <p:cNvSpPr txBox="1"/>
            <p:nvPr/>
          </p:nvSpPr>
          <p:spPr>
            <a:xfrm>
              <a:off x="3002902" y="6017665"/>
              <a:ext cx="618619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18. Calling ADC core netlist</a:t>
              </a:r>
              <a:endParaRPr lang="zh-CN" altLang="en-US" sz="1600" dirty="0">
                <a:latin typeface="Verdana" panose="020B0604030504040204" pitchFamily="34" charset="0"/>
              </a:endParaRPr>
            </a:p>
          </p:txBody>
        </p:sp>
        <p:pic>
          <p:nvPicPr>
            <p:cNvPr id="15" name="图片 14">
              <a:extLst>
                <a:ext uri="{FF2B5EF4-FFF2-40B4-BE49-F238E27FC236}">
                  <a16:creationId xmlns:a16="http://schemas.microsoft.com/office/drawing/2014/main" id="{18A13B6C-EA82-4F73-B042-7B14899622D8}"/>
                </a:ext>
              </a:extLst>
            </p:cNvPr>
            <p:cNvPicPr>
              <a:picLocks noChangeAspect="1"/>
            </p:cNvPicPr>
            <p:nvPr/>
          </p:nvPicPr>
          <p:blipFill>
            <a:blip r:embed="rId4"/>
            <a:stretch>
              <a:fillRect/>
            </a:stretch>
          </p:blipFill>
          <p:spPr>
            <a:xfrm>
              <a:off x="3443286" y="5365548"/>
              <a:ext cx="5305425" cy="152400"/>
            </a:xfrm>
            <a:prstGeom prst="rect">
              <a:avLst/>
            </a:prstGeom>
          </p:spPr>
        </p:pic>
      </p:grpSp>
      <p:sp>
        <p:nvSpPr>
          <p:cNvPr id="14" name="矩形 13">
            <a:extLst>
              <a:ext uri="{FF2B5EF4-FFF2-40B4-BE49-F238E27FC236}">
                <a16:creationId xmlns:a16="http://schemas.microsoft.com/office/drawing/2014/main" id="{34861AA9-11F5-43D6-A5AD-5A1A482A66D8}"/>
              </a:ext>
            </a:extLst>
          </p:cNvPr>
          <p:cNvSpPr/>
          <p:nvPr/>
        </p:nvSpPr>
        <p:spPr>
          <a:xfrm>
            <a:off x="216000" y="216000"/>
            <a:ext cx="432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4. ADC Core Layout</a:t>
            </a:r>
            <a:endParaRPr lang="zh-CN" altLang="en-US" sz="3200" dirty="0">
              <a:latin typeface="Verdana" panose="020B0604030504040204" pitchFamily="34" charset="0"/>
            </a:endParaRPr>
          </a:p>
        </p:txBody>
      </p:sp>
      <p:sp>
        <p:nvSpPr>
          <p:cNvPr id="18" name="文本框 17">
            <a:extLst>
              <a:ext uri="{FF2B5EF4-FFF2-40B4-BE49-F238E27FC236}">
                <a16:creationId xmlns:a16="http://schemas.microsoft.com/office/drawing/2014/main" id="{73E9BF91-C334-4969-8C84-607553A22964}"/>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18</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44896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398E2F7-72B2-41DA-BB5C-A53765EE78FD}"/>
              </a:ext>
            </a:extLst>
          </p:cNvPr>
          <p:cNvSpPr/>
          <p:nvPr/>
        </p:nvSpPr>
        <p:spPr>
          <a:xfrm>
            <a:off x="216000" y="216000"/>
            <a:ext cx="432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4. ADC Core Layout</a:t>
            </a:r>
            <a:endParaRPr lang="zh-CN" altLang="en-US" sz="3200" dirty="0">
              <a:latin typeface="Verdana" panose="020B0604030504040204" pitchFamily="34" charset="0"/>
            </a:endParaRPr>
          </a:p>
        </p:txBody>
      </p:sp>
      <p:grpSp>
        <p:nvGrpSpPr>
          <p:cNvPr id="5" name="组合 4">
            <a:extLst>
              <a:ext uri="{FF2B5EF4-FFF2-40B4-BE49-F238E27FC236}">
                <a16:creationId xmlns:a16="http://schemas.microsoft.com/office/drawing/2014/main" id="{A6395574-DD51-420C-B65E-4EB96F50A3C0}"/>
              </a:ext>
            </a:extLst>
          </p:cNvPr>
          <p:cNvGrpSpPr/>
          <p:nvPr/>
        </p:nvGrpSpPr>
        <p:grpSpPr>
          <a:xfrm>
            <a:off x="534954" y="1542193"/>
            <a:ext cx="11122090" cy="4567954"/>
            <a:chOff x="534954" y="1542193"/>
            <a:chExt cx="11122090" cy="4567954"/>
          </a:xfrm>
        </p:grpSpPr>
        <p:pic>
          <p:nvPicPr>
            <p:cNvPr id="16" name="图片 15">
              <a:extLst>
                <a:ext uri="{FF2B5EF4-FFF2-40B4-BE49-F238E27FC236}">
                  <a16:creationId xmlns:a16="http://schemas.microsoft.com/office/drawing/2014/main" id="{ED2B676A-A41D-4D38-B422-BFCDC111C1E6}"/>
                </a:ext>
              </a:extLst>
            </p:cNvPr>
            <p:cNvPicPr>
              <a:picLocks noChangeAspect="1"/>
            </p:cNvPicPr>
            <p:nvPr/>
          </p:nvPicPr>
          <p:blipFill rotWithShape="1">
            <a:blip r:embed="rId2">
              <a:extLst>
                <a:ext uri="{28A0092B-C50C-407E-A947-70E740481C1C}">
                  <a14:useLocalDpi xmlns:a14="http://schemas.microsoft.com/office/drawing/2010/main" val="0"/>
                </a:ext>
              </a:extLst>
            </a:blip>
            <a:srcRect l="4516" t="14748" r="4260" b="14431"/>
            <a:stretch/>
          </p:blipFill>
          <p:spPr>
            <a:xfrm>
              <a:off x="534954" y="1542193"/>
              <a:ext cx="11122090" cy="4170783"/>
            </a:xfrm>
            <a:prstGeom prst="rect">
              <a:avLst/>
            </a:prstGeom>
          </p:spPr>
        </p:pic>
        <p:sp>
          <p:nvSpPr>
            <p:cNvPr id="17" name="文本框 16">
              <a:extLst>
                <a:ext uri="{FF2B5EF4-FFF2-40B4-BE49-F238E27FC236}">
                  <a16:creationId xmlns:a16="http://schemas.microsoft.com/office/drawing/2014/main" id="{1C17B170-F542-4D58-9556-88242BC58DEA}"/>
                </a:ext>
              </a:extLst>
            </p:cNvPr>
            <p:cNvSpPr txBox="1"/>
            <p:nvPr/>
          </p:nvSpPr>
          <p:spPr>
            <a:xfrm>
              <a:off x="4041709" y="5771593"/>
              <a:ext cx="4108580"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19. Layout of ADC core</a:t>
              </a:r>
              <a:endParaRPr lang="zh-CN" altLang="en-US" sz="1600" dirty="0">
                <a:latin typeface="Verdana" panose="020B0604030504040204" pitchFamily="34" charset="0"/>
              </a:endParaRPr>
            </a:p>
          </p:txBody>
        </p:sp>
      </p:grpSp>
      <p:sp>
        <p:nvSpPr>
          <p:cNvPr id="12" name="文本框 11">
            <a:extLst>
              <a:ext uri="{FF2B5EF4-FFF2-40B4-BE49-F238E27FC236}">
                <a16:creationId xmlns:a16="http://schemas.microsoft.com/office/drawing/2014/main" id="{008BFA99-79FF-44CC-A1FF-D1B7DFBAD372}"/>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19</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07237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B01E06A-4F9B-4324-B83F-F2DC352C087C}"/>
              </a:ext>
            </a:extLst>
          </p:cNvPr>
          <p:cNvSpPr txBox="1"/>
          <p:nvPr/>
        </p:nvSpPr>
        <p:spPr>
          <a:xfrm>
            <a:off x="5995436" y="1866319"/>
            <a:ext cx="5837763" cy="3139321"/>
          </a:xfrm>
          <a:prstGeom prst="rect">
            <a:avLst/>
          </a:prstGeom>
          <a:noFill/>
        </p:spPr>
        <p:txBody>
          <a:bodyPr wrap="square" rtlCol="0">
            <a:spAutoFit/>
          </a:bodyPr>
          <a:lstStyle/>
          <a:p>
            <a:pPr marL="342900" indent="-342900">
              <a:buFont typeface="+mj-lt"/>
              <a:buAutoNum type="arabicPeriod"/>
            </a:pPr>
            <a:r>
              <a:rPr lang="en-US" altLang="zh-CN" dirty="0"/>
              <a:t>Full-chip ADC simulation: using ADC core (post- layout) and pads (pre-layout), verifying the function.</a:t>
            </a:r>
          </a:p>
          <a:p>
            <a:pPr marL="342900" indent="-342900">
              <a:buFont typeface="+mj-lt"/>
              <a:buAutoNum type="arabicPeriod"/>
            </a:pPr>
            <a:r>
              <a:rPr lang="en-US" altLang="zh-CN" dirty="0"/>
              <a:t>generate netlist of the full-chip ADC. </a:t>
            </a:r>
          </a:p>
          <a:p>
            <a:pPr marL="342900" indent="-342900">
              <a:buFont typeface="+mj-lt"/>
              <a:buAutoNum type="arabicPeriod"/>
            </a:pPr>
            <a:r>
              <a:rPr lang="en-US" altLang="zh-CN" dirty="0"/>
              <a:t>Call the ADC netlist and library files in script.</a:t>
            </a:r>
          </a:p>
          <a:p>
            <a:pPr marL="342900" indent="-342900">
              <a:buFont typeface="+mj-lt"/>
              <a:buAutoNum type="arabicPeriod"/>
            </a:pPr>
            <a:r>
              <a:rPr lang="en-US" altLang="zh-CN" dirty="0"/>
              <a:t>Create floorplan in ICC.</a:t>
            </a:r>
          </a:p>
          <a:p>
            <a:pPr marL="342900" indent="-342900">
              <a:buFont typeface="+mj-lt"/>
              <a:buAutoNum type="arabicPeriod"/>
            </a:pPr>
            <a:r>
              <a:rPr lang="en-US" altLang="zh-CN" dirty="0"/>
              <a:t>Placement and routing. </a:t>
            </a:r>
          </a:p>
          <a:p>
            <a:pPr marL="342900" indent="-342900">
              <a:buFont typeface="+mj-lt"/>
              <a:buAutoNum type="arabicPeriod"/>
            </a:pPr>
            <a:r>
              <a:rPr lang="en-US" altLang="zh-CN" dirty="0"/>
              <a:t>Checking LVS and DRC.</a:t>
            </a:r>
          </a:p>
          <a:p>
            <a:pPr marL="342900" indent="-342900">
              <a:buFont typeface="+mj-lt"/>
              <a:buAutoNum type="arabicPeriod"/>
            </a:pPr>
            <a:r>
              <a:rPr lang="en-US" altLang="zh-CN" dirty="0"/>
              <a:t>It should be noticed that, PRES and PRES2 cell in RAIL  lib were used to solve problem of DRC. In schematic, these resistors should be replaced by </a:t>
            </a:r>
            <a:r>
              <a:rPr lang="en-US" altLang="zh-CN" dirty="0" err="1"/>
              <a:t>rppoly</a:t>
            </a:r>
            <a:r>
              <a:rPr lang="en-US" altLang="zh-CN" dirty="0"/>
              <a:t> in tsmcN65 lib.</a:t>
            </a:r>
          </a:p>
        </p:txBody>
      </p:sp>
      <p:grpSp>
        <p:nvGrpSpPr>
          <p:cNvPr id="7" name="组合 6">
            <a:extLst>
              <a:ext uri="{FF2B5EF4-FFF2-40B4-BE49-F238E27FC236}">
                <a16:creationId xmlns:a16="http://schemas.microsoft.com/office/drawing/2014/main" id="{83949376-9B08-40B7-B8B7-35E52E1379DF}"/>
              </a:ext>
            </a:extLst>
          </p:cNvPr>
          <p:cNvGrpSpPr/>
          <p:nvPr/>
        </p:nvGrpSpPr>
        <p:grpSpPr>
          <a:xfrm>
            <a:off x="207933" y="1369314"/>
            <a:ext cx="5565552" cy="4750595"/>
            <a:chOff x="273698" y="1354130"/>
            <a:chExt cx="5565552" cy="4750595"/>
          </a:xfrm>
        </p:grpSpPr>
        <p:pic>
          <p:nvPicPr>
            <p:cNvPr id="3" name="图片 2">
              <a:extLst>
                <a:ext uri="{FF2B5EF4-FFF2-40B4-BE49-F238E27FC236}">
                  <a16:creationId xmlns:a16="http://schemas.microsoft.com/office/drawing/2014/main" id="{78D8064F-9A20-4B82-83FE-5D1A42969C20}"/>
                </a:ext>
              </a:extLst>
            </p:cNvPr>
            <p:cNvPicPr>
              <a:picLocks noChangeAspect="1"/>
            </p:cNvPicPr>
            <p:nvPr/>
          </p:nvPicPr>
          <p:blipFill rotWithShape="1">
            <a:blip r:embed="rId2">
              <a:extLst>
                <a:ext uri="{28A0092B-C50C-407E-A947-70E740481C1C}">
                  <a14:useLocalDpi xmlns:a14="http://schemas.microsoft.com/office/drawing/2010/main" val="0"/>
                </a:ext>
              </a:extLst>
            </a:blip>
            <a:srcRect l="4496" t="4570" r="4224" b="4310"/>
            <a:stretch/>
          </p:blipFill>
          <p:spPr>
            <a:xfrm>
              <a:off x="273698" y="1354130"/>
              <a:ext cx="5565552" cy="4133333"/>
            </a:xfrm>
            <a:prstGeom prst="rect">
              <a:avLst/>
            </a:prstGeom>
          </p:spPr>
        </p:pic>
        <p:sp>
          <p:nvSpPr>
            <p:cNvPr id="11" name="文本框 10">
              <a:extLst>
                <a:ext uri="{FF2B5EF4-FFF2-40B4-BE49-F238E27FC236}">
                  <a16:creationId xmlns:a16="http://schemas.microsoft.com/office/drawing/2014/main" id="{8CECBF64-4F03-4F55-ABDB-4D28CA4B1E29}"/>
                </a:ext>
              </a:extLst>
            </p:cNvPr>
            <p:cNvSpPr txBox="1"/>
            <p:nvPr/>
          </p:nvSpPr>
          <p:spPr>
            <a:xfrm>
              <a:off x="1042453" y="5519950"/>
              <a:ext cx="4108580" cy="584775"/>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20. Schematic of the full-chip ADC</a:t>
              </a:r>
              <a:endParaRPr lang="zh-CN" altLang="en-US" sz="1600" dirty="0">
                <a:latin typeface="Verdana" panose="020B0604030504040204" pitchFamily="34" charset="0"/>
              </a:endParaRPr>
            </a:p>
          </p:txBody>
        </p:sp>
      </p:grpSp>
      <p:sp>
        <p:nvSpPr>
          <p:cNvPr id="12" name="矩形 11">
            <a:extLst>
              <a:ext uri="{FF2B5EF4-FFF2-40B4-BE49-F238E27FC236}">
                <a16:creationId xmlns:a16="http://schemas.microsoft.com/office/drawing/2014/main" id="{1F495241-86E4-41F1-956D-F2BA43912C2B}"/>
              </a:ext>
            </a:extLst>
          </p:cNvPr>
          <p:cNvSpPr/>
          <p:nvPr/>
        </p:nvSpPr>
        <p:spPr>
          <a:xfrm>
            <a:off x="215999" y="216000"/>
            <a:ext cx="540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5. Full-Chip ADC Layout</a:t>
            </a:r>
            <a:endParaRPr lang="zh-CN" altLang="en-US" sz="3200" dirty="0">
              <a:latin typeface="Verdana" panose="020B0604030504040204" pitchFamily="34" charset="0"/>
            </a:endParaRPr>
          </a:p>
        </p:txBody>
      </p:sp>
      <p:sp>
        <p:nvSpPr>
          <p:cNvPr id="15" name="文本框 14">
            <a:extLst>
              <a:ext uri="{FF2B5EF4-FFF2-40B4-BE49-F238E27FC236}">
                <a16:creationId xmlns:a16="http://schemas.microsoft.com/office/drawing/2014/main" id="{49B0D424-2862-4CD7-86F4-5801309460B4}"/>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20</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858602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AA637109-4DB4-4986-84DA-4304BF0C4B8F}"/>
              </a:ext>
            </a:extLst>
          </p:cNvPr>
          <p:cNvGrpSpPr/>
          <p:nvPr/>
        </p:nvGrpSpPr>
        <p:grpSpPr>
          <a:xfrm>
            <a:off x="1539666" y="1158073"/>
            <a:ext cx="9112667" cy="4406185"/>
            <a:chOff x="1539666" y="1158073"/>
            <a:chExt cx="9112667" cy="4406185"/>
          </a:xfrm>
        </p:grpSpPr>
        <p:pic>
          <p:nvPicPr>
            <p:cNvPr id="2" name="图片 1">
              <a:extLst>
                <a:ext uri="{FF2B5EF4-FFF2-40B4-BE49-F238E27FC236}">
                  <a16:creationId xmlns:a16="http://schemas.microsoft.com/office/drawing/2014/main" id="{93CD419E-A1AC-4107-B00E-3860F05A7D41}"/>
                </a:ext>
              </a:extLst>
            </p:cNvPr>
            <p:cNvPicPr>
              <a:picLocks noChangeAspect="1"/>
            </p:cNvPicPr>
            <p:nvPr/>
          </p:nvPicPr>
          <p:blipFill>
            <a:blip r:embed="rId2"/>
            <a:stretch>
              <a:fillRect/>
            </a:stretch>
          </p:blipFill>
          <p:spPr>
            <a:xfrm>
              <a:off x="1539666" y="1158073"/>
              <a:ext cx="9112667" cy="4109247"/>
            </a:xfrm>
            <a:prstGeom prst="rect">
              <a:avLst/>
            </a:prstGeom>
          </p:spPr>
        </p:pic>
        <p:sp>
          <p:nvSpPr>
            <p:cNvPr id="11" name="文本框 10">
              <a:extLst>
                <a:ext uri="{FF2B5EF4-FFF2-40B4-BE49-F238E27FC236}">
                  <a16:creationId xmlns:a16="http://schemas.microsoft.com/office/drawing/2014/main" id="{07B014A6-CAF5-4CD4-87D3-68FD9262C49F}"/>
                </a:ext>
              </a:extLst>
            </p:cNvPr>
            <p:cNvSpPr txBox="1"/>
            <p:nvPr/>
          </p:nvSpPr>
          <p:spPr>
            <a:xfrm>
              <a:off x="2475722" y="5225704"/>
              <a:ext cx="724055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21. Setting library files and configuration files for full-chip ADC </a:t>
              </a:r>
              <a:endParaRPr lang="zh-CN" altLang="en-US" sz="1600" dirty="0">
                <a:latin typeface="Verdana" panose="020B0604030504040204" pitchFamily="34" charset="0"/>
              </a:endParaRPr>
            </a:p>
          </p:txBody>
        </p:sp>
      </p:grpSp>
      <p:grpSp>
        <p:nvGrpSpPr>
          <p:cNvPr id="15" name="组合 14">
            <a:extLst>
              <a:ext uri="{FF2B5EF4-FFF2-40B4-BE49-F238E27FC236}">
                <a16:creationId xmlns:a16="http://schemas.microsoft.com/office/drawing/2014/main" id="{DCA88686-2116-427D-A9CE-726282E49624}"/>
              </a:ext>
            </a:extLst>
          </p:cNvPr>
          <p:cNvGrpSpPr/>
          <p:nvPr/>
        </p:nvGrpSpPr>
        <p:grpSpPr>
          <a:xfrm>
            <a:off x="3002901" y="5618964"/>
            <a:ext cx="6186195" cy="838994"/>
            <a:chOff x="3002901" y="5556221"/>
            <a:chExt cx="6186195" cy="838994"/>
          </a:xfrm>
        </p:grpSpPr>
        <p:pic>
          <p:nvPicPr>
            <p:cNvPr id="3" name="图片 2">
              <a:extLst>
                <a:ext uri="{FF2B5EF4-FFF2-40B4-BE49-F238E27FC236}">
                  <a16:creationId xmlns:a16="http://schemas.microsoft.com/office/drawing/2014/main" id="{F1AF91C3-0A4A-4EAE-9970-442A2A1335C8}"/>
                </a:ext>
              </a:extLst>
            </p:cNvPr>
            <p:cNvPicPr>
              <a:picLocks noChangeAspect="1"/>
            </p:cNvPicPr>
            <p:nvPr/>
          </p:nvPicPr>
          <p:blipFill>
            <a:blip r:embed="rId3"/>
            <a:stretch>
              <a:fillRect/>
            </a:stretch>
          </p:blipFill>
          <p:spPr>
            <a:xfrm>
              <a:off x="3033712" y="5556221"/>
              <a:ext cx="6105525" cy="161925"/>
            </a:xfrm>
            <a:prstGeom prst="rect">
              <a:avLst/>
            </a:prstGeom>
          </p:spPr>
        </p:pic>
        <p:pic>
          <p:nvPicPr>
            <p:cNvPr id="5" name="图片 4">
              <a:extLst>
                <a:ext uri="{FF2B5EF4-FFF2-40B4-BE49-F238E27FC236}">
                  <a16:creationId xmlns:a16="http://schemas.microsoft.com/office/drawing/2014/main" id="{D8B03171-B342-4759-877C-D03C83035EB0}"/>
                </a:ext>
              </a:extLst>
            </p:cNvPr>
            <p:cNvPicPr>
              <a:picLocks noChangeAspect="1"/>
            </p:cNvPicPr>
            <p:nvPr/>
          </p:nvPicPr>
          <p:blipFill>
            <a:blip r:embed="rId4"/>
            <a:stretch>
              <a:fillRect/>
            </a:stretch>
          </p:blipFill>
          <p:spPr>
            <a:xfrm>
              <a:off x="3781426" y="5723286"/>
              <a:ext cx="4629150" cy="333375"/>
            </a:xfrm>
            <a:prstGeom prst="rect">
              <a:avLst/>
            </a:prstGeom>
          </p:spPr>
        </p:pic>
        <p:sp>
          <p:nvSpPr>
            <p:cNvPr id="13" name="文本框 12">
              <a:extLst>
                <a:ext uri="{FF2B5EF4-FFF2-40B4-BE49-F238E27FC236}">
                  <a16:creationId xmlns:a16="http://schemas.microsoft.com/office/drawing/2014/main" id="{5DF9426F-ED74-430E-BC73-E80572F46CDE}"/>
                </a:ext>
              </a:extLst>
            </p:cNvPr>
            <p:cNvSpPr txBox="1"/>
            <p:nvPr/>
          </p:nvSpPr>
          <p:spPr>
            <a:xfrm>
              <a:off x="3002901" y="6056661"/>
              <a:ext cx="618619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22. Calling full-chip ADC netlist</a:t>
              </a:r>
              <a:endParaRPr lang="zh-CN" altLang="en-US" sz="1600" dirty="0">
                <a:latin typeface="Verdana" panose="020B0604030504040204" pitchFamily="34" charset="0"/>
              </a:endParaRPr>
            </a:p>
          </p:txBody>
        </p:sp>
      </p:grpSp>
      <p:sp>
        <p:nvSpPr>
          <p:cNvPr id="14" name="矩形 13">
            <a:extLst>
              <a:ext uri="{FF2B5EF4-FFF2-40B4-BE49-F238E27FC236}">
                <a16:creationId xmlns:a16="http://schemas.microsoft.com/office/drawing/2014/main" id="{FAC3E3E5-16ED-409E-A37D-75012399E3D6}"/>
              </a:ext>
            </a:extLst>
          </p:cNvPr>
          <p:cNvSpPr/>
          <p:nvPr/>
        </p:nvSpPr>
        <p:spPr>
          <a:xfrm>
            <a:off x="215999" y="216000"/>
            <a:ext cx="540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5. Full-Chip ADC Layout</a:t>
            </a:r>
            <a:endParaRPr lang="zh-CN" altLang="en-US" sz="3200" dirty="0">
              <a:latin typeface="Verdana" panose="020B0604030504040204" pitchFamily="34" charset="0"/>
            </a:endParaRPr>
          </a:p>
        </p:txBody>
      </p:sp>
      <p:sp>
        <p:nvSpPr>
          <p:cNvPr id="17" name="文本框 16">
            <a:extLst>
              <a:ext uri="{FF2B5EF4-FFF2-40B4-BE49-F238E27FC236}">
                <a16:creationId xmlns:a16="http://schemas.microsoft.com/office/drawing/2014/main" id="{9C3E923F-A7C3-48A8-ABBD-9B78C3214FB3}"/>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21</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2950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CB7C38D-2089-4A99-ADED-CBB496B55925}"/>
              </a:ext>
            </a:extLst>
          </p:cNvPr>
          <p:cNvSpPr/>
          <p:nvPr/>
        </p:nvSpPr>
        <p:spPr>
          <a:xfrm>
            <a:off x="215999" y="216000"/>
            <a:ext cx="540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5. Full-Chip ADC Layout</a:t>
            </a:r>
            <a:endParaRPr lang="zh-CN" altLang="en-US" sz="3200" dirty="0">
              <a:latin typeface="Verdana" panose="020B0604030504040204" pitchFamily="34" charset="0"/>
            </a:endParaRPr>
          </a:p>
        </p:txBody>
      </p:sp>
      <p:grpSp>
        <p:nvGrpSpPr>
          <p:cNvPr id="23" name="组合 22">
            <a:extLst>
              <a:ext uri="{FF2B5EF4-FFF2-40B4-BE49-F238E27FC236}">
                <a16:creationId xmlns:a16="http://schemas.microsoft.com/office/drawing/2014/main" id="{0876E9C0-F3C1-4D12-838B-1CF39F03276B}"/>
              </a:ext>
            </a:extLst>
          </p:cNvPr>
          <p:cNvGrpSpPr/>
          <p:nvPr/>
        </p:nvGrpSpPr>
        <p:grpSpPr>
          <a:xfrm>
            <a:off x="4625256" y="300385"/>
            <a:ext cx="6774494" cy="6151468"/>
            <a:chOff x="4514460" y="300196"/>
            <a:chExt cx="6774494" cy="6151468"/>
          </a:xfrm>
        </p:grpSpPr>
        <p:pic>
          <p:nvPicPr>
            <p:cNvPr id="7" name="图片 6">
              <a:extLst>
                <a:ext uri="{FF2B5EF4-FFF2-40B4-BE49-F238E27FC236}">
                  <a16:creationId xmlns:a16="http://schemas.microsoft.com/office/drawing/2014/main" id="{7CA1A627-D1DB-48A7-859F-987C2065114A}"/>
                </a:ext>
              </a:extLst>
            </p:cNvPr>
            <p:cNvPicPr>
              <a:picLocks noChangeAspect="1"/>
            </p:cNvPicPr>
            <p:nvPr/>
          </p:nvPicPr>
          <p:blipFill rotWithShape="1">
            <a:blip r:embed="rId3"/>
            <a:srcRect l="17235" t="9421" r="16256" b="6805"/>
            <a:stretch/>
          </p:blipFill>
          <p:spPr>
            <a:xfrm>
              <a:off x="4682411" y="1306370"/>
              <a:ext cx="2827177" cy="2723215"/>
            </a:xfrm>
            <a:prstGeom prst="rect">
              <a:avLst/>
            </a:prstGeom>
          </p:spPr>
        </p:pic>
        <p:pic>
          <p:nvPicPr>
            <p:cNvPr id="2" name="图片 1">
              <a:extLst>
                <a:ext uri="{FF2B5EF4-FFF2-40B4-BE49-F238E27FC236}">
                  <a16:creationId xmlns:a16="http://schemas.microsoft.com/office/drawing/2014/main" id="{7CA62C84-412A-46AE-A44B-1B57F61B15C7}"/>
                </a:ext>
              </a:extLst>
            </p:cNvPr>
            <p:cNvPicPr>
              <a:picLocks noChangeAspect="1"/>
            </p:cNvPicPr>
            <p:nvPr/>
          </p:nvPicPr>
          <p:blipFill>
            <a:blip r:embed="rId4"/>
            <a:stretch>
              <a:fillRect/>
            </a:stretch>
          </p:blipFill>
          <p:spPr>
            <a:xfrm rot="16200000">
              <a:off x="7336424" y="1599100"/>
              <a:ext cx="1130566" cy="6774494"/>
            </a:xfrm>
            <a:prstGeom prst="rect">
              <a:avLst/>
            </a:prstGeom>
          </p:spPr>
        </p:pic>
        <p:pic>
          <p:nvPicPr>
            <p:cNvPr id="3" name="图片 2">
              <a:extLst>
                <a:ext uri="{FF2B5EF4-FFF2-40B4-BE49-F238E27FC236}">
                  <a16:creationId xmlns:a16="http://schemas.microsoft.com/office/drawing/2014/main" id="{4206E739-877F-4917-902B-7F268BA77B28}"/>
                </a:ext>
              </a:extLst>
            </p:cNvPr>
            <p:cNvPicPr>
              <a:picLocks noChangeAspect="1"/>
            </p:cNvPicPr>
            <p:nvPr/>
          </p:nvPicPr>
          <p:blipFill>
            <a:blip r:embed="rId5"/>
            <a:stretch>
              <a:fillRect/>
            </a:stretch>
          </p:blipFill>
          <p:spPr>
            <a:xfrm>
              <a:off x="8438274" y="300196"/>
              <a:ext cx="2688189" cy="3729389"/>
            </a:xfrm>
            <a:prstGeom prst="rect">
              <a:avLst/>
            </a:prstGeom>
          </p:spPr>
        </p:pic>
        <p:sp>
          <p:nvSpPr>
            <p:cNvPr id="12" name="文本框 11">
              <a:extLst>
                <a:ext uri="{FF2B5EF4-FFF2-40B4-BE49-F238E27FC236}">
                  <a16:creationId xmlns:a16="http://schemas.microsoft.com/office/drawing/2014/main" id="{BF5B0725-57B8-4912-86A7-E242A0D06DA9}"/>
                </a:ext>
              </a:extLst>
            </p:cNvPr>
            <p:cNvSpPr txBox="1"/>
            <p:nvPr/>
          </p:nvSpPr>
          <p:spPr>
            <a:xfrm>
              <a:off x="5470292" y="4029585"/>
              <a:ext cx="1251414"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(a)</a:t>
              </a:r>
              <a:endParaRPr lang="zh-CN" altLang="en-US" sz="1600" dirty="0">
                <a:latin typeface="Verdana" panose="020B0604030504040204" pitchFamily="34" charset="0"/>
              </a:endParaRPr>
            </a:p>
          </p:txBody>
        </p:sp>
        <p:sp>
          <p:nvSpPr>
            <p:cNvPr id="13" name="文本框 12">
              <a:extLst>
                <a:ext uri="{FF2B5EF4-FFF2-40B4-BE49-F238E27FC236}">
                  <a16:creationId xmlns:a16="http://schemas.microsoft.com/office/drawing/2014/main" id="{943400A9-7F06-40B9-AC9C-9B67104C8E40}"/>
                </a:ext>
              </a:extLst>
            </p:cNvPr>
            <p:cNvSpPr txBox="1"/>
            <p:nvPr/>
          </p:nvSpPr>
          <p:spPr>
            <a:xfrm>
              <a:off x="9191387" y="4047007"/>
              <a:ext cx="1251414"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(b)</a:t>
              </a:r>
              <a:endParaRPr lang="zh-CN" altLang="en-US" sz="1600" dirty="0">
                <a:latin typeface="Verdana" panose="020B0604030504040204" pitchFamily="34" charset="0"/>
              </a:endParaRPr>
            </a:p>
          </p:txBody>
        </p:sp>
        <p:sp>
          <p:nvSpPr>
            <p:cNvPr id="14" name="文本框 13">
              <a:extLst>
                <a:ext uri="{FF2B5EF4-FFF2-40B4-BE49-F238E27FC236}">
                  <a16:creationId xmlns:a16="http://schemas.microsoft.com/office/drawing/2014/main" id="{0AE0D26B-CDCA-4777-8DEE-5322EBC0BB7F}"/>
                </a:ext>
              </a:extLst>
            </p:cNvPr>
            <p:cNvSpPr txBox="1"/>
            <p:nvPr/>
          </p:nvSpPr>
          <p:spPr>
            <a:xfrm>
              <a:off x="7276000" y="5528335"/>
              <a:ext cx="1251414"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(c)</a:t>
              </a:r>
              <a:endParaRPr lang="zh-CN" altLang="en-US" sz="1600" dirty="0">
                <a:latin typeface="Verdana" panose="020B0604030504040204" pitchFamily="34" charset="0"/>
              </a:endParaRPr>
            </a:p>
          </p:txBody>
        </p:sp>
        <p:sp>
          <p:nvSpPr>
            <p:cNvPr id="15" name="文本框 14">
              <a:extLst>
                <a:ext uri="{FF2B5EF4-FFF2-40B4-BE49-F238E27FC236}">
                  <a16:creationId xmlns:a16="http://schemas.microsoft.com/office/drawing/2014/main" id="{260B737E-68A6-4C5C-96C9-39F22FFC1BF0}"/>
                </a:ext>
              </a:extLst>
            </p:cNvPr>
            <p:cNvSpPr txBox="1"/>
            <p:nvPr/>
          </p:nvSpPr>
          <p:spPr>
            <a:xfrm>
              <a:off x="4514460" y="5866889"/>
              <a:ext cx="6774493" cy="584775"/>
            </a:xfrm>
            <a:prstGeom prst="rect">
              <a:avLst/>
            </a:prstGeom>
            <a:noFill/>
          </p:spPr>
          <p:txBody>
            <a:bodyPr wrap="square" rtlCol="0">
              <a:spAutoFit/>
            </a:bodyPr>
            <a:lstStyle/>
            <a:p>
              <a:r>
                <a:rPr lang="en-US" altLang="zh-CN" sz="1600" dirty="0">
                  <a:latin typeface="Verdana" panose="020B0604030504040204" pitchFamily="34" charset="0"/>
                  <a:ea typeface="Verdana" panose="020B0604030504040204" pitchFamily="34" charset="0"/>
                </a:rPr>
                <a:t>Fig. 24. PRES resistors in full-chip ADC layout: (a) one resistor, (b) 2 resistors shunt, (c) 20 resistors shunt.</a:t>
              </a:r>
              <a:endParaRPr lang="zh-CN" altLang="en-US" sz="1600" dirty="0">
                <a:latin typeface="Verdana" panose="020B0604030504040204" pitchFamily="34" charset="0"/>
              </a:endParaRPr>
            </a:p>
          </p:txBody>
        </p:sp>
      </p:grpSp>
      <p:sp>
        <p:nvSpPr>
          <p:cNvPr id="5" name="文本框 4">
            <a:extLst>
              <a:ext uri="{FF2B5EF4-FFF2-40B4-BE49-F238E27FC236}">
                <a16:creationId xmlns:a16="http://schemas.microsoft.com/office/drawing/2014/main" id="{F0AB5C6B-1E4B-488E-9A2B-4AC0041E0247}"/>
              </a:ext>
            </a:extLst>
          </p:cNvPr>
          <p:cNvSpPr txBox="1"/>
          <p:nvPr/>
        </p:nvSpPr>
        <p:spPr>
          <a:xfrm>
            <a:off x="376412" y="4651361"/>
            <a:ext cx="3920439" cy="1754326"/>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t>Using PRES and PRES2, we can create any small value of resistance (the maximum resistance is about 20Ω).</a:t>
            </a:r>
          </a:p>
          <a:p>
            <a:pPr marL="285750" indent="-285750">
              <a:buFont typeface="Wingdings" panose="05000000000000000000" pitchFamily="2" charset="2"/>
              <a:buChar char="p"/>
            </a:pPr>
            <a:r>
              <a:rPr lang="en-US" altLang="zh-CN" dirty="0"/>
              <a:t>We should place PRES at two sideways, and PRES2 at middle.</a:t>
            </a:r>
            <a:endParaRPr lang="zh-CN" altLang="en-US" dirty="0"/>
          </a:p>
        </p:txBody>
      </p:sp>
      <p:grpSp>
        <p:nvGrpSpPr>
          <p:cNvPr id="17" name="组合 16">
            <a:extLst>
              <a:ext uri="{FF2B5EF4-FFF2-40B4-BE49-F238E27FC236}">
                <a16:creationId xmlns:a16="http://schemas.microsoft.com/office/drawing/2014/main" id="{4ACC71EE-E6C4-4316-A518-56EB795406A3}"/>
              </a:ext>
            </a:extLst>
          </p:cNvPr>
          <p:cNvGrpSpPr/>
          <p:nvPr/>
        </p:nvGrpSpPr>
        <p:grpSpPr>
          <a:xfrm>
            <a:off x="75039" y="1306179"/>
            <a:ext cx="4572947" cy="3156476"/>
            <a:chOff x="6463381" y="2929485"/>
            <a:chExt cx="4572947" cy="3156476"/>
          </a:xfrm>
        </p:grpSpPr>
        <p:pic>
          <p:nvPicPr>
            <p:cNvPr id="18" name="图片 17">
              <a:extLst>
                <a:ext uri="{FF2B5EF4-FFF2-40B4-BE49-F238E27FC236}">
                  <a16:creationId xmlns:a16="http://schemas.microsoft.com/office/drawing/2014/main" id="{4A9F36AE-5E13-471E-8435-F702ED205C39}"/>
                </a:ext>
              </a:extLst>
            </p:cNvPr>
            <p:cNvPicPr>
              <a:picLocks noChangeAspect="1"/>
            </p:cNvPicPr>
            <p:nvPr/>
          </p:nvPicPr>
          <p:blipFill>
            <a:blip r:embed="rId6"/>
            <a:stretch>
              <a:fillRect/>
            </a:stretch>
          </p:blipFill>
          <p:spPr>
            <a:xfrm>
              <a:off x="7313116" y="2929485"/>
              <a:ext cx="1320260" cy="2527941"/>
            </a:xfrm>
            <a:prstGeom prst="rect">
              <a:avLst/>
            </a:prstGeom>
          </p:spPr>
        </p:pic>
        <p:pic>
          <p:nvPicPr>
            <p:cNvPr id="19" name="图片 18">
              <a:extLst>
                <a:ext uri="{FF2B5EF4-FFF2-40B4-BE49-F238E27FC236}">
                  <a16:creationId xmlns:a16="http://schemas.microsoft.com/office/drawing/2014/main" id="{DEE8D958-FA24-4D4F-B0FA-3F8F8DBE2D11}"/>
                </a:ext>
              </a:extLst>
            </p:cNvPr>
            <p:cNvPicPr>
              <a:picLocks noChangeAspect="1"/>
            </p:cNvPicPr>
            <p:nvPr/>
          </p:nvPicPr>
          <p:blipFill>
            <a:blip r:embed="rId7"/>
            <a:stretch>
              <a:fillRect/>
            </a:stretch>
          </p:blipFill>
          <p:spPr>
            <a:xfrm>
              <a:off x="8905528" y="2929486"/>
              <a:ext cx="1341568" cy="2527941"/>
            </a:xfrm>
            <a:prstGeom prst="rect">
              <a:avLst/>
            </a:prstGeom>
          </p:spPr>
        </p:pic>
        <p:sp>
          <p:nvSpPr>
            <p:cNvPr id="20" name="文本框 19">
              <a:extLst>
                <a:ext uri="{FF2B5EF4-FFF2-40B4-BE49-F238E27FC236}">
                  <a16:creationId xmlns:a16="http://schemas.microsoft.com/office/drawing/2014/main" id="{A5437ED6-3165-45DC-94D0-FF593AB16618}"/>
                </a:ext>
              </a:extLst>
            </p:cNvPr>
            <p:cNvSpPr txBox="1"/>
            <p:nvPr/>
          </p:nvSpPr>
          <p:spPr>
            <a:xfrm>
              <a:off x="6463381" y="5747407"/>
              <a:ext cx="4572947"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23. Layout of PRES (a) and PRES2 (b)</a:t>
              </a:r>
              <a:endParaRPr lang="zh-CN" altLang="en-US" sz="1600" dirty="0">
                <a:latin typeface="Verdana" panose="020B0604030504040204" pitchFamily="34" charset="0"/>
              </a:endParaRPr>
            </a:p>
          </p:txBody>
        </p:sp>
        <p:sp>
          <p:nvSpPr>
            <p:cNvPr id="21" name="文本框 20">
              <a:extLst>
                <a:ext uri="{FF2B5EF4-FFF2-40B4-BE49-F238E27FC236}">
                  <a16:creationId xmlns:a16="http://schemas.microsoft.com/office/drawing/2014/main" id="{A03F515E-37AF-4474-AD40-39BFB1180336}"/>
                </a:ext>
              </a:extLst>
            </p:cNvPr>
            <p:cNvSpPr txBox="1"/>
            <p:nvPr/>
          </p:nvSpPr>
          <p:spPr>
            <a:xfrm>
              <a:off x="7349236" y="5457426"/>
              <a:ext cx="1251414"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(a) PRES</a:t>
              </a:r>
              <a:endParaRPr lang="zh-CN" altLang="en-US" sz="1600" dirty="0">
                <a:latin typeface="Verdana" panose="020B0604030504040204" pitchFamily="34" charset="0"/>
              </a:endParaRPr>
            </a:p>
          </p:txBody>
        </p:sp>
        <p:sp>
          <p:nvSpPr>
            <p:cNvPr id="22" name="文本框 21">
              <a:extLst>
                <a:ext uri="{FF2B5EF4-FFF2-40B4-BE49-F238E27FC236}">
                  <a16:creationId xmlns:a16="http://schemas.microsoft.com/office/drawing/2014/main" id="{1A731B7C-DF96-4012-A943-918C1EA2B70A}"/>
                </a:ext>
              </a:extLst>
            </p:cNvPr>
            <p:cNvSpPr txBox="1"/>
            <p:nvPr/>
          </p:nvSpPr>
          <p:spPr>
            <a:xfrm>
              <a:off x="8883527" y="5457426"/>
              <a:ext cx="1385570"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(b) PRES2</a:t>
              </a:r>
              <a:endParaRPr lang="zh-CN" altLang="en-US" sz="1600" dirty="0">
                <a:latin typeface="Verdana" panose="020B0604030504040204" pitchFamily="34" charset="0"/>
              </a:endParaRPr>
            </a:p>
          </p:txBody>
        </p:sp>
      </p:grpSp>
      <p:sp>
        <p:nvSpPr>
          <p:cNvPr id="25" name="文本框 24">
            <a:extLst>
              <a:ext uri="{FF2B5EF4-FFF2-40B4-BE49-F238E27FC236}">
                <a16:creationId xmlns:a16="http://schemas.microsoft.com/office/drawing/2014/main" id="{058BDEF8-0D65-4072-A3C2-7EA6301B97B9}"/>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22</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186298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398E2F7-72B2-41DA-BB5C-A53765EE78FD}"/>
              </a:ext>
            </a:extLst>
          </p:cNvPr>
          <p:cNvSpPr/>
          <p:nvPr/>
        </p:nvSpPr>
        <p:spPr>
          <a:xfrm>
            <a:off x="216001" y="216000"/>
            <a:ext cx="3404278"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0. RAIL-Lib</a:t>
            </a:r>
            <a:endParaRPr lang="zh-CN" altLang="en-US" sz="3200" dirty="0">
              <a:latin typeface="Verdana" panose="020B0604030504040204" pitchFamily="34" charset="0"/>
            </a:endParaRPr>
          </a:p>
        </p:txBody>
      </p:sp>
      <p:sp>
        <p:nvSpPr>
          <p:cNvPr id="11" name="文本框 10">
            <a:extLst>
              <a:ext uri="{FF2B5EF4-FFF2-40B4-BE49-F238E27FC236}">
                <a16:creationId xmlns:a16="http://schemas.microsoft.com/office/drawing/2014/main" id="{78911E85-5A7B-4431-86C8-4A914612F1C8}"/>
              </a:ext>
            </a:extLst>
          </p:cNvPr>
          <p:cNvSpPr txBox="1"/>
          <p:nvPr/>
        </p:nvSpPr>
        <p:spPr>
          <a:xfrm>
            <a:off x="1928812" y="1217024"/>
            <a:ext cx="7710488" cy="923330"/>
          </a:xfrm>
          <a:prstGeom prst="rect">
            <a:avLst/>
          </a:prstGeom>
          <a:noFill/>
        </p:spPr>
        <p:txBody>
          <a:bodyPr wrap="square" rtlCol="0">
            <a:spAutoFit/>
          </a:bodyPr>
          <a:lstStyle/>
          <a:p>
            <a:pPr marL="285750" indent="-285750">
              <a:buFont typeface="Wingdings" panose="05000000000000000000" pitchFamily="2" charset="2"/>
              <a:buChar char="n"/>
            </a:pPr>
            <a:r>
              <a:rPr lang="en-US" altLang="zh-CN" b="1" dirty="0">
                <a:latin typeface="Verdana" panose="020B0604030504040204" pitchFamily="34" charset="0"/>
                <a:ea typeface="Verdana" panose="020B0604030504040204" pitchFamily="34" charset="0"/>
              </a:rPr>
              <a:t>RAIL-Lib is a process-portable standard cell library for mixed signal circuit agile design.</a:t>
            </a:r>
          </a:p>
          <a:p>
            <a:pPr marL="285750" indent="-285750">
              <a:buFont typeface="Wingdings" panose="05000000000000000000" pitchFamily="2" charset="2"/>
              <a:buChar char="n"/>
            </a:pPr>
            <a:r>
              <a:rPr lang="en-US" altLang="zh-CN" b="1" dirty="0">
                <a:latin typeface="Verdana" panose="020B0604030504040204" pitchFamily="34" charset="0"/>
              </a:rPr>
              <a:t>It contains 29 types of 51 standard cells. </a:t>
            </a:r>
            <a:endParaRPr lang="zh-CN" altLang="en-US" b="1" dirty="0">
              <a:latin typeface="Verdana" panose="020B0604030504040204" pitchFamily="34" charset="0"/>
            </a:endParaRPr>
          </a:p>
        </p:txBody>
      </p:sp>
      <p:grpSp>
        <p:nvGrpSpPr>
          <p:cNvPr id="13" name="组合 12">
            <a:extLst>
              <a:ext uri="{FF2B5EF4-FFF2-40B4-BE49-F238E27FC236}">
                <a16:creationId xmlns:a16="http://schemas.microsoft.com/office/drawing/2014/main" id="{3DC7A721-6FA5-4B8A-BDFA-2B80415579AB}"/>
              </a:ext>
            </a:extLst>
          </p:cNvPr>
          <p:cNvGrpSpPr/>
          <p:nvPr/>
        </p:nvGrpSpPr>
        <p:grpSpPr>
          <a:xfrm>
            <a:off x="419099" y="2523539"/>
            <a:ext cx="11353800" cy="3362325"/>
            <a:chOff x="419099" y="2607515"/>
            <a:chExt cx="11353800" cy="3362325"/>
          </a:xfrm>
        </p:grpSpPr>
        <p:pic>
          <p:nvPicPr>
            <p:cNvPr id="2" name="图片 1">
              <a:extLst>
                <a:ext uri="{FF2B5EF4-FFF2-40B4-BE49-F238E27FC236}">
                  <a16:creationId xmlns:a16="http://schemas.microsoft.com/office/drawing/2014/main" id="{889781BF-6BD1-411E-9ACC-FE881854EDDD}"/>
                </a:ext>
              </a:extLst>
            </p:cNvPr>
            <p:cNvPicPr>
              <a:picLocks noChangeAspect="1"/>
            </p:cNvPicPr>
            <p:nvPr/>
          </p:nvPicPr>
          <p:blipFill>
            <a:blip r:embed="rId2"/>
            <a:stretch>
              <a:fillRect/>
            </a:stretch>
          </p:blipFill>
          <p:spPr>
            <a:xfrm>
              <a:off x="419099" y="2607515"/>
              <a:ext cx="5695950" cy="3362325"/>
            </a:xfrm>
            <a:prstGeom prst="rect">
              <a:avLst/>
            </a:prstGeom>
          </p:spPr>
        </p:pic>
        <p:pic>
          <p:nvPicPr>
            <p:cNvPr id="7" name="图片 6">
              <a:extLst>
                <a:ext uri="{FF2B5EF4-FFF2-40B4-BE49-F238E27FC236}">
                  <a16:creationId xmlns:a16="http://schemas.microsoft.com/office/drawing/2014/main" id="{7BE0BD9A-C595-4601-AB2D-7B758E375F5F}"/>
                </a:ext>
              </a:extLst>
            </p:cNvPr>
            <p:cNvPicPr>
              <a:picLocks noChangeAspect="1"/>
            </p:cNvPicPr>
            <p:nvPr/>
          </p:nvPicPr>
          <p:blipFill>
            <a:blip r:embed="rId3"/>
            <a:stretch>
              <a:fillRect/>
            </a:stretch>
          </p:blipFill>
          <p:spPr>
            <a:xfrm>
              <a:off x="6115049" y="2626565"/>
              <a:ext cx="2857500" cy="3343275"/>
            </a:xfrm>
            <a:prstGeom prst="rect">
              <a:avLst/>
            </a:prstGeom>
          </p:spPr>
        </p:pic>
        <p:pic>
          <p:nvPicPr>
            <p:cNvPr id="12" name="图片 11">
              <a:extLst>
                <a:ext uri="{FF2B5EF4-FFF2-40B4-BE49-F238E27FC236}">
                  <a16:creationId xmlns:a16="http://schemas.microsoft.com/office/drawing/2014/main" id="{711215AF-A7BE-45EB-9D13-2B6840917941}"/>
                </a:ext>
              </a:extLst>
            </p:cNvPr>
            <p:cNvPicPr>
              <a:picLocks noChangeAspect="1"/>
            </p:cNvPicPr>
            <p:nvPr/>
          </p:nvPicPr>
          <p:blipFill>
            <a:blip r:embed="rId4"/>
            <a:stretch>
              <a:fillRect/>
            </a:stretch>
          </p:blipFill>
          <p:spPr>
            <a:xfrm>
              <a:off x="8972549" y="2626565"/>
              <a:ext cx="2800350" cy="1876425"/>
            </a:xfrm>
            <a:prstGeom prst="rect">
              <a:avLst/>
            </a:prstGeom>
          </p:spPr>
        </p:pic>
      </p:grpSp>
      <p:sp>
        <p:nvSpPr>
          <p:cNvPr id="15" name="文本框 14">
            <a:extLst>
              <a:ext uri="{FF2B5EF4-FFF2-40B4-BE49-F238E27FC236}">
                <a16:creationId xmlns:a16="http://schemas.microsoft.com/office/drawing/2014/main" id="{A215EFD7-3BE0-42B7-809E-934050D88C62}"/>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1</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82922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6E5C28C-B719-49A8-8D43-A538CDE8C70C}"/>
              </a:ext>
            </a:extLst>
          </p:cNvPr>
          <p:cNvSpPr txBox="1"/>
          <p:nvPr/>
        </p:nvSpPr>
        <p:spPr>
          <a:xfrm>
            <a:off x="1859756" y="1459496"/>
            <a:ext cx="8472488" cy="4801314"/>
          </a:xfrm>
          <a:prstGeom prst="rect">
            <a:avLst/>
          </a:prstGeom>
          <a:noFill/>
        </p:spPr>
        <p:txBody>
          <a:bodyPr wrap="square" rtlCol="0">
            <a:spAutoFit/>
          </a:bodyPr>
          <a:lstStyle/>
          <a:p>
            <a:r>
              <a:rPr lang="en-US" altLang="zh-CN" b="1" dirty="0">
                <a:latin typeface="Verdana" panose="020B0604030504040204" pitchFamily="34" charset="0"/>
                <a:ea typeface="Verdana" panose="020B0604030504040204" pitchFamily="34" charset="0"/>
              </a:rPr>
              <a:t>Why RAIL-lib?</a:t>
            </a:r>
          </a:p>
          <a:p>
            <a:pPr marL="285750" indent="-285750">
              <a:buFont typeface="Wingdings" panose="05000000000000000000" pitchFamily="2" charset="2"/>
              <a:buChar char="p"/>
            </a:pPr>
            <a:r>
              <a:rPr lang="en-US" altLang="zh-CN" b="1" dirty="0">
                <a:latin typeface="Verdana" panose="020B0604030504040204" pitchFamily="34" charset="0"/>
                <a:ea typeface="Verdana" panose="020B0604030504040204" pitchFamily="34" charset="0"/>
              </a:rPr>
              <a:t>Short design cycle</a:t>
            </a:r>
          </a:p>
          <a:p>
            <a:r>
              <a:rPr lang="en-US" altLang="zh-CN" dirty="0"/>
              <a:t> You can design and simulation a ADC from schematic to full-chip GDS in 2 weeks.</a:t>
            </a:r>
          </a:p>
          <a:p>
            <a:pPr marL="285750" indent="-285750">
              <a:buFont typeface="Wingdings" panose="05000000000000000000" pitchFamily="2" charset="2"/>
              <a:buChar char="p"/>
            </a:pPr>
            <a:r>
              <a:rPr lang="en-US" altLang="zh-CN" b="1" dirty="0">
                <a:latin typeface="Verdana" panose="020B0604030504040204" pitchFamily="34" charset="0"/>
                <a:ea typeface="Verdana" panose="020B0604030504040204" pitchFamily="34" charset="0"/>
              </a:rPr>
              <a:t>Open source</a:t>
            </a:r>
          </a:p>
          <a:p>
            <a:r>
              <a:rPr lang="en-US" altLang="zh-CN" dirty="0"/>
              <a:t>You can add and amend standard cells according to your need.</a:t>
            </a:r>
          </a:p>
          <a:p>
            <a:pPr marL="285750" indent="-285750">
              <a:buFont typeface="Wingdings" panose="05000000000000000000" pitchFamily="2" charset="2"/>
              <a:buChar char="p"/>
            </a:pPr>
            <a:r>
              <a:rPr lang="en-US" altLang="zh-CN" b="1" dirty="0">
                <a:latin typeface="Verdana" panose="020B0604030504040204" pitchFamily="34" charset="0"/>
                <a:ea typeface="Verdana" panose="020B0604030504040204" pitchFamily="34" charset="0"/>
              </a:rPr>
              <a:t>Flexibility</a:t>
            </a:r>
          </a:p>
          <a:p>
            <a:r>
              <a:rPr lang="en-US" altLang="zh-CN" dirty="0"/>
              <a:t>Using RAIL-Lib, you can build operational amplifier, biasing circuit, bootstrap switch, comparator, capacitive DAC array and many other circuits can be used in mixed signal circuits. </a:t>
            </a:r>
          </a:p>
          <a:p>
            <a:pPr marL="285750" indent="-285750">
              <a:buFont typeface="Wingdings" panose="05000000000000000000" pitchFamily="2" charset="2"/>
              <a:buChar char="p"/>
            </a:pPr>
            <a:r>
              <a:rPr lang="en-US" altLang="zh-CN" b="1" dirty="0">
                <a:latin typeface="Verdana" panose="020B0604030504040204" pitchFamily="34" charset="0"/>
                <a:ea typeface="Verdana" panose="020B0604030504040204" pitchFamily="34" charset="0"/>
              </a:rPr>
              <a:t>No need for custom layout design</a:t>
            </a:r>
          </a:p>
          <a:p>
            <a:r>
              <a:rPr lang="en-US" altLang="zh-CN" dirty="0"/>
              <a:t>You can generate layout using existing TCL scripts by run them in ICC, just need to adjust parameter or exchange standard cell. You can also add and amend these scripts.</a:t>
            </a:r>
          </a:p>
          <a:p>
            <a:pPr marL="285750" indent="-285750">
              <a:buFont typeface="Wingdings" panose="05000000000000000000" pitchFamily="2" charset="2"/>
              <a:buChar char="p"/>
            </a:pPr>
            <a:r>
              <a:rPr lang="en-US" altLang="zh-CN" b="1" dirty="0">
                <a:latin typeface="Verdana" panose="020B0604030504040204" pitchFamily="34" charset="0"/>
                <a:ea typeface="Verdana" panose="020B0604030504040204" pitchFamily="34" charset="0"/>
              </a:rPr>
              <a:t>Easy to amend your design</a:t>
            </a:r>
          </a:p>
          <a:p>
            <a:r>
              <a:rPr lang="en-US" altLang="zh-CN" dirty="0"/>
              <a:t>You can exchange standard cell in your circuit, without adjustment of W/L of MOSFETs. You can amend your layout by just change TCL script, no need to adjust layout of the whole chip.</a:t>
            </a:r>
          </a:p>
        </p:txBody>
      </p:sp>
      <p:sp>
        <p:nvSpPr>
          <p:cNvPr id="11" name="矩形 10">
            <a:extLst>
              <a:ext uri="{FF2B5EF4-FFF2-40B4-BE49-F238E27FC236}">
                <a16:creationId xmlns:a16="http://schemas.microsoft.com/office/drawing/2014/main" id="{464107A7-5DFE-4C6C-978A-3A50FF817EF0}"/>
              </a:ext>
            </a:extLst>
          </p:cNvPr>
          <p:cNvSpPr/>
          <p:nvPr/>
        </p:nvSpPr>
        <p:spPr>
          <a:xfrm>
            <a:off x="216001" y="216000"/>
            <a:ext cx="3404278"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0. RAIL-Lib</a:t>
            </a:r>
            <a:endParaRPr lang="zh-CN" altLang="en-US" sz="3200" dirty="0">
              <a:latin typeface="Verdana" panose="020B0604030504040204" pitchFamily="34" charset="0"/>
            </a:endParaRPr>
          </a:p>
        </p:txBody>
      </p:sp>
      <p:sp>
        <p:nvSpPr>
          <p:cNvPr id="13" name="文本框 12">
            <a:extLst>
              <a:ext uri="{FF2B5EF4-FFF2-40B4-BE49-F238E27FC236}">
                <a16:creationId xmlns:a16="http://schemas.microsoft.com/office/drawing/2014/main" id="{14F577ED-CB38-46E9-90E0-28A447597A03}"/>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2</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6839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398E2F7-72B2-41DA-BB5C-A53765EE78FD}"/>
              </a:ext>
            </a:extLst>
          </p:cNvPr>
          <p:cNvSpPr/>
          <p:nvPr/>
        </p:nvSpPr>
        <p:spPr>
          <a:xfrm>
            <a:off x="216000" y="216000"/>
            <a:ext cx="4920343"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1. Design Procedure</a:t>
            </a:r>
            <a:endParaRPr lang="zh-CN" altLang="en-US" sz="3200" dirty="0">
              <a:latin typeface="Verdana" panose="020B0604030504040204" pitchFamily="34" charset="0"/>
            </a:endParaRPr>
          </a:p>
        </p:txBody>
      </p:sp>
      <p:grpSp>
        <p:nvGrpSpPr>
          <p:cNvPr id="60" name="组合 59">
            <a:extLst>
              <a:ext uri="{FF2B5EF4-FFF2-40B4-BE49-F238E27FC236}">
                <a16:creationId xmlns:a16="http://schemas.microsoft.com/office/drawing/2014/main" id="{3E9B75D3-FA1F-4ABA-B390-43AA987CAB44}"/>
              </a:ext>
            </a:extLst>
          </p:cNvPr>
          <p:cNvGrpSpPr/>
          <p:nvPr/>
        </p:nvGrpSpPr>
        <p:grpSpPr>
          <a:xfrm>
            <a:off x="216000" y="1379587"/>
            <a:ext cx="11409756" cy="5406413"/>
            <a:chOff x="242388" y="1554115"/>
            <a:chExt cx="11409756" cy="5406413"/>
          </a:xfrm>
        </p:grpSpPr>
        <p:grpSp>
          <p:nvGrpSpPr>
            <p:cNvPr id="53" name="组合 52">
              <a:extLst>
                <a:ext uri="{FF2B5EF4-FFF2-40B4-BE49-F238E27FC236}">
                  <a16:creationId xmlns:a16="http://schemas.microsoft.com/office/drawing/2014/main" id="{A4644B92-9A1A-4943-8087-A057575FC545}"/>
                </a:ext>
              </a:extLst>
            </p:cNvPr>
            <p:cNvGrpSpPr/>
            <p:nvPr/>
          </p:nvGrpSpPr>
          <p:grpSpPr>
            <a:xfrm>
              <a:off x="383489" y="1606260"/>
              <a:ext cx="11268655" cy="4022896"/>
              <a:chOff x="391109" y="1690080"/>
              <a:chExt cx="11268655" cy="4022896"/>
            </a:xfrm>
          </p:grpSpPr>
          <p:sp>
            <p:nvSpPr>
              <p:cNvPr id="2" name="矩形: 圆角 1">
                <a:extLst>
                  <a:ext uri="{FF2B5EF4-FFF2-40B4-BE49-F238E27FC236}">
                    <a16:creationId xmlns:a16="http://schemas.microsoft.com/office/drawing/2014/main" id="{8BC4B230-9D32-49BC-836D-FE2F89D92768}"/>
                  </a:ext>
                </a:extLst>
              </p:cNvPr>
              <p:cNvSpPr/>
              <p:nvPr/>
            </p:nvSpPr>
            <p:spPr>
              <a:xfrm>
                <a:off x="391109" y="3081472"/>
                <a:ext cx="1662406" cy="92902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Verdana" panose="020B0604030504040204" pitchFamily="34" charset="0"/>
                    <a:ea typeface="Verdana" panose="020B0604030504040204" pitchFamily="34" charset="0"/>
                  </a:rPr>
                  <a:t>ADC architecture</a:t>
                </a:r>
                <a:endParaRPr lang="zh-CN" altLang="en-US" dirty="0">
                  <a:solidFill>
                    <a:schemeClr val="tx1"/>
                  </a:solidFill>
                  <a:latin typeface="Verdana" panose="020B0604030504040204" pitchFamily="34" charset="0"/>
                </a:endParaRPr>
              </a:p>
            </p:txBody>
          </p:sp>
          <p:sp>
            <p:nvSpPr>
              <p:cNvPr id="11" name="矩形: 圆角 10">
                <a:extLst>
                  <a:ext uri="{FF2B5EF4-FFF2-40B4-BE49-F238E27FC236}">
                    <a16:creationId xmlns:a16="http://schemas.microsoft.com/office/drawing/2014/main" id="{5F0F9A90-414C-400D-846F-2915A72D9313}"/>
                  </a:ext>
                </a:extLst>
              </p:cNvPr>
              <p:cNvSpPr/>
              <p:nvPr/>
            </p:nvSpPr>
            <p:spPr>
              <a:xfrm>
                <a:off x="2129874" y="1690080"/>
                <a:ext cx="1702838" cy="99371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Verdana" panose="020B0604030504040204" pitchFamily="34" charset="0"/>
                    <a:ea typeface="Verdana" panose="020B0604030504040204" pitchFamily="34" charset="0"/>
                  </a:rPr>
                  <a:t>Digital logic design &amp; simulation</a:t>
                </a:r>
                <a:endParaRPr lang="zh-CN" altLang="en-US" dirty="0">
                  <a:solidFill>
                    <a:schemeClr val="tx1"/>
                  </a:solidFill>
                  <a:latin typeface="Verdana" panose="020B0604030504040204" pitchFamily="34" charset="0"/>
                </a:endParaRPr>
              </a:p>
            </p:txBody>
          </p:sp>
          <p:sp>
            <p:nvSpPr>
              <p:cNvPr id="12" name="矩形: 圆角 11">
                <a:extLst>
                  <a:ext uri="{FF2B5EF4-FFF2-40B4-BE49-F238E27FC236}">
                    <a16:creationId xmlns:a16="http://schemas.microsoft.com/office/drawing/2014/main" id="{46C1934E-91F1-421B-98FD-85FDFDD3E581}"/>
                  </a:ext>
                </a:extLst>
              </p:cNvPr>
              <p:cNvSpPr/>
              <p:nvPr/>
            </p:nvSpPr>
            <p:spPr>
              <a:xfrm>
                <a:off x="2064559" y="4241462"/>
                <a:ext cx="1903445" cy="147151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Verdana" panose="020B0604030504040204" pitchFamily="34" charset="0"/>
                    <a:ea typeface="Verdana" panose="020B0604030504040204" pitchFamily="34" charset="0"/>
                  </a:rPr>
                  <a:t>Analog circuit design &amp; simulation using RAIL-Lib</a:t>
                </a:r>
                <a:endParaRPr lang="zh-CN" altLang="en-US" dirty="0">
                  <a:solidFill>
                    <a:schemeClr val="tx1"/>
                  </a:solidFill>
                  <a:latin typeface="Verdana" panose="020B0604030504040204" pitchFamily="34" charset="0"/>
                </a:endParaRPr>
              </a:p>
            </p:txBody>
          </p:sp>
          <p:sp>
            <p:nvSpPr>
              <p:cNvPr id="14" name="矩形: 圆角 13">
                <a:extLst>
                  <a:ext uri="{FF2B5EF4-FFF2-40B4-BE49-F238E27FC236}">
                    <a16:creationId xmlns:a16="http://schemas.microsoft.com/office/drawing/2014/main" id="{7DEAAC4C-71E8-44AF-A0BB-9487F6558A4B}"/>
                  </a:ext>
                </a:extLst>
              </p:cNvPr>
              <p:cNvSpPr/>
              <p:nvPr/>
            </p:nvSpPr>
            <p:spPr>
              <a:xfrm>
                <a:off x="6258590" y="3000489"/>
                <a:ext cx="1491343" cy="92902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Verdana" panose="020B0604030504040204" pitchFamily="34" charset="0"/>
                    <a:ea typeface="Verdana" panose="020B0604030504040204" pitchFamily="34" charset="0"/>
                  </a:rPr>
                  <a:t>ADC simulation</a:t>
                </a:r>
                <a:endParaRPr lang="zh-CN" altLang="en-US" dirty="0">
                  <a:solidFill>
                    <a:schemeClr val="tx1"/>
                  </a:solidFill>
                  <a:latin typeface="Verdana" panose="020B0604030504040204" pitchFamily="34" charset="0"/>
                </a:endParaRPr>
              </a:p>
            </p:txBody>
          </p:sp>
          <p:sp>
            <p:nvSpPr>
              <p:cNvPr id="15" name="矩形: 圆角 14">
                <a:extLst>
                  <a:ext uri="{FF2B5EF4-FFF2-40B4-BE49-F238E27FC236}">
                    <a16:creationId xmlns:a16="http://schemas.microsoft.com/office/drawing/2014/main" id="{3E7F6DA7-7D46-4C7B-86AF-F7B78546BB46}"/>
                  </a:ext>
                </a:extLst>
              </p:cNvPr>
              <p:cNvSpPr/>
              <p:nvPr/>
            </p:nvSpPr>
            <p:spPr>
              <a:xfrm>
                <a:off x="4309738" y="3000489"/>
                <a:ext cx="1491343" cy="92902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Verdana" panose="020B0604030504040204" pitchFamily="34" charset="0"/>
                    <a:ea typeface="Verdana" panose="020B0604030504040204" pitchFamily="34" charset="0"/>
                  </a:rPr>
                  <a:t>ADC simulation</a:t>
                </a:r>
                <a:endParaRPr lang="zh-CN" altLang="en-US" dirty="0">
                  <a:solidFill>
                    <a:schemeClr val="tx1"/>
                  </a:solidFill>
                  <a:latin typeface="Verdana" panose="020B0604030504040204" pitchFamily="34" charset="0"/>
                </a:endParaRPr>
              </a:p>
            </p:txBody>
          </p:sp>
          <p:sp>
            <p:nvSpPr>
              <p:cNvPr id="16" name="矩形: 圆角 15">
                <a:extLst>
                  <a:ext uri="{FF2B5EF4-FFF2-40B4-BE49-F238E27FC236}">
                    <a16:creationId xmlns:a16="http://schemas.microsoft.com/office/drawing/2014/main" id="{F538BA2D-D715-40CC-9A47-2D3DAFA1DA07}"/>
                  </a:ext>
                </a:extLst>
              </p:cNvPr>
              <p:cNvSpPr/>
              <p:nvPr/>
            </p:nvSpPr>
            <p:spPr>
              <a:xfrm>
                <a:off x="8207442" y="2980274"/>
                <a:ext cx="1491343" cy="96727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Verdana" panose="020B0604030504040204" pitchFamily="34" charset="0"/>
                    <a:ea typeface="Verdana" panose="020B0604030504040204" pitchFamily="34" charset="0"/>
                  </a:rPr>
                  <a:t>ADC layout &amp; simulation</a:t>
                </a:r>
                <a:endParaRPr lang="zh-CN" altLang="en-US" dirty="0">
                  <a:solidFill>
                    <a:schemeClr val="tx1"/>
                  </a:solidFill>
                  <a:latin typeface="Verdana" panose="020B0604030504040204" pitchFamily="34" charset="0"/>
                </a:endParaRPr>
              </a:p>
            </p:txBody>
          </p:sp>
          <p:sp>
            <p:nvSpPr>
              <p:cNvPr id="17" name="矩形: 圆角 16">
                <a:extLst>
                  <a:ext uri="{FF2B5EF4-FFF2-40B4-BE49-F238E27FC236}">
                    <a16:creationId xmlns:a16="http://schemas.microsoft.com/office/drawing/2014/main" id="{4E1A0FD1-546C-462A-AB91-A75062D11241}"/>
                  </a:ext>
                </a:extLst>
              </p:cNvPr>
              <p:cNvSpPr/>
              <p:nvPr/>
            </p:nvSpPr>
            <p:spPr>
              <a:xfrm>
                <a:off x="10168422" y="3000490"/>
                <a:ext cx="1491342" cy="92902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Verdana" panose="020B0604030504040204" pitchFamily="34" charset="0"/>
                    <a:ea typeface="Verdana" panose="020B0604030504040204" pitchFamily="34" charset="0"/>
                  </a:rPr>
                  <a:t>Full-chip simulation &amp; layout</a:t>
                </a:r>
                <a:endParaRPr lang="zh-CN" altLang="en-US" dirty="0">
                  <a:solidFill>
                    <a:schemeClr val="tx1"/>
                  </a:solidFill>
                  <a:latin typeface="Verdana" panose="020B0604030504040204" pitchFamily="34" charset="0"/>
                </a:endParaRPr>
              </a:p>
            </p:txBody>
          </p:sp>
          <p:sp>
            <p:nvSpPr>
              <p:cNvPr id="18" name="矩形: 圆角 17">
                <a:extLst>
                  <a:ext uri="{FF2B5EF4-FFF2-40B4-BE49-F238E27FC236}">
                    <a16:creationId xmlns:a16="http://schemas.microsoft.com/office/drawing/2014/main" id="{DC38BD8A-781E-4B3B-B265-4E1C0F5847BC}"/>
                  </a:ext>
                </a:extLst>
              </p:cNvPr>
              <p:cNvSpPr/>
              <p:nvPr/>
            </p:nvSpPr>
            <p:spPr>
              <a:xfrm>
                <a:off x="5038693" y="4241462"/>
                <a:ext cx="1903445" cy="147151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Verdana" panose="020B0604030504040204" pitchFamily="34" charset="0"/>
                    <a:ea typeface="Verdana" panose="020B0604030504040204" pitchFamily="34" charset="0"/>
                  </a:rPr>
                  <a:t>Analog circuit layout &amp; simulation using RAIL-Lib</a:t>
                </a:r>
                <a:endParaRPr lang="zh-CN" altLang="en-US" dirty="0">
                  <a:solidFill>
                    <a:schemeClr val="tx1"/>
                  </a:solidFill>
                  <a:latin typeface="Verdana" panose="020B0604030504040204" pitchFamily="34" charset="0"/>
                </a:endParaRPr>
              </a:p>
            </p:txBody>
          </p:sp>
          <p:sp>
            <p:nvSpPr>
              <p:cNvPr id="19" name="矩形: 圆角 18">
                <a:extLst>
                  <a:ext uri="{FF2B5EF4-FFF2-40B4-BE49-F238E27FC236}">
                    <a16:creationId xmlns:a16="http://schemas.microsoft.com/office/drawing/2014/main" id="{225675F0-CBEB-4082-A20B-5917E90D5EEC}"/>
                  </a:ext>
                </a:extLst>
              </p:cNvPr>
              <p:cNvSpPr/>
              <p:nvPr/>
            </p:nvSpPr>
            <p:spPr>
              <a:xfrm>
                <a:off x="10168422" y="4456767"/>
                <a:ext cx="1491342" cy="79847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Verdana" panose="020B0604030504040204" pitchFamily="34" charset="0"/>
                    <a:ea typeface="Verdana" panose="020B0604030504040204" pitchFamily="34" charset="0"/>
                  </a:rPr>
                  <a:t>Full-chip GDS</a:t>
                </a:r>
                <a:endParaRPr lang="zh-CN" altLang="en-US" dirty="0">
                  <a:solidFill>
                    <a:schemeClr val="tx1"/>
                  </a:solidFill>
                  <a:latin typeface="Verdana" panose="020B0604030504040204" pitchFamily="34" charset="0"/>
                </a:endParaRPr>
              </a:p>
            </p:txBody>
          </p:sp>
          <p:cxnSp>
            <p:nvCxnSpPr>
              <p:cNvPr id="5" name="连接符: 肘形 4">
                <a:extLst>
                  <a:ext uri="{FF2B5EF4-FFF2-40B4-BE49-F238E27FC236}">
                    <a16:creationId xmlns:a16="http://schemas.microsoft.com/office/drawing/2014/main" id="{BAE1196C-DAB2-4214-B1E1-71FCB666CE3F}"/>
                  </a:ext>
                </a:extLst>
              </p:cNvPr>
              <p:cNvCxnSpPr>
                <a:stCxn id="2" idx="0"/>
                <a:endCxn id="11" idx="1"/>
              </p:cNvCxnSpPr>
              <p:nvPr/>
            </p:nvCxnSpPr>
            <p:spPr>
              <a:xfrm rot="5400000" flipH="1" flipV="1">
                <a:off x="1228826" y="2180424"/>
                <a:ext cx="894535" cy="90756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5E545E9E-A635-4504-B329-73F3EAE11C88}"/>
                  </a:ext>
                </a:extLst>
              </p:cNvPr>
              <p:cNvCxnSpPr>
                <a:stCxn id="2" idx="2"/>
                <a:endCxn id="12" idx="1"/>
              </p:cNvCxnSpPr>
              <p:nvPr/>
            </p:nvCxnSpPr>
            <p:spPr>
              <a:xfrm rot="16200000" flipH="1">
                <a:off x="1160073" y="4072732"/>
                <a:ext cx="966725" cy="84224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BD196ECF-6E55-405A-A379-565DC0C028AF}"/>
                  </a:ext>
                </a:extLst>
              </p:cNvPr>
              <p:cNvCxnSpPr>
                <a:stCxn id="11" idx="3"/>
                <a:endCxn id="15" idx="1"/>
              </p:cNvCxnSpPr>
              <p:nvPr/>
            </p:nvCxnSpPr>
            <p:spPr>
              <a:xfrm>
                <a:off x="3832712" y="2186937"/>
                <a:ext cx="477026" cy="127806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00860E11-8189-40A4-B62D-14FFFE0DE29D}"/>
                  </a:ext>
                </a:extLst>
              </p:cNvPr>
              <p:cNvCxnSpPr>
                <a:stCxn id="12" idx="3"/>
                <a:endCxn id="18" idx="1"/>
              </p:cNvCxnSpPr>
              <p:nvPr/>
            </p:nvCxnSpPr>
            <p:spPr>
              <a:xfrm>
                <a:off x="3968004" y="4977219"/>
                <a:ext cx="107068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6E625FD-2298-4569-BC8F-D78764D348F7}"/>
                  </a:ext>
                </a:extLst>
              </p:cNvPr>
              <p:cNvCxnSpPr>
                <a:stCxn id="15" idx="3"/>
                <a:endCxn id="14" idx="1"/>
              </p:cNvCxnSpPr>
              <p:nvPr/>
            </p:nvCxnSpPr>
            <p:spPr>
              <a:xfrm>
                <a:off x="5801081" y="3465000"/>
                <a:ext cx="4575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8554590-1AB8-4172-99A4-A9B308881AD2}"/>
                  </a:ext>
                </a:extLst>
              </p:cNvPr>
              <p:cNvCxnSpPr>
                <a:stCxn id="14" idx="3"/>
                <a:endCxn id="16" idx="1"/>
              </p:cNvCxnSpPr>
              <p:nvPr/>
            </p:nvCxnSpPr>
            <p:spPr>
              <a:xfrm flipV="1">
                <a:off x="7749933" y="3463913"/>
                <a:ext cx="457509" cy="10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D4FE6C93-451C-45C6-ACA2-AE0BA6A1F3DB}"/>
                  </a:ext>
                </a:extLst>
              </p:cNvPr>
              <p:cNvCxnSpPr>
                <a:cxnSpLocks/>
                <a:stCxn id="16" idx="3"/>
                <a:endCxn id="17" idx="1"/>
              </p:cNvCxnSpPr>
              <p:nvPr/>
            </p:nvCxnSpPr>
            <p:spPr>
              <a:xfrm>
                <a:off x="9698785" y="3463913"/>
                <a:ext cx="469637" cy="10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C2C736B-3409-49DD-AAE5-CA69D2DE028E}"/>
                  </a:ext>
                </a:extLst>
              </p:cNvPr>
              <p:cNvCxnSpPr>
                <a:stCxn id="17" idx="2"/>
                <a:endCxn id="19" idx="0"/>
              </p:cNvCxnSpPr>
              <p:nvPr/>
            </p:nvCxnSpPr>
            <p:spPr>
              <a:xfrm>
                <a:off x="10914093" y="3929512"/>
                <a:ext cx="0" cy="5272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4A3CBA21-4D2A-4C91-B58C-41567AADEBC3}"/>
                  </a:ext>
                </a:extLst>
              </p:cNvPr>
              <p:cNvCxnSpPr>
                <a:stCxn id="18" idx="0"/>
              </p:cNvCxnSpPr>
              <p:nvPr/>
            </p:nvCxnSpPr>
            <p:spPr>
              <a:xfrm flipH="1" flipV="1">
                <a:off x="5990415" y="3463912"/>
                <a:ext cx="1" cy="7775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CD1DABD-4238-46A0-B1A5-7A7F549F5AA5}"/>
                  </a:ext>
                </a:extLst>
              </p:cNvPr>
              <p:cNvCxnSpPr/>
              <p:nvPr/>
            </p:nvCxnSpPr>
            <p:spPr>
              <a:xfrm>
                <a:off x="4071225" y="3463912"/>
                <a:ext cx="0" cy="1513306"/>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786C624D-E26A-4417-92C7-4BE0794C518D}"/>
                </a:ext>
              </a:extLst>
            </p:cNvPr>
            <p:cNvSpPr txBox="1"/>
            <p:nvPr/>
          </p:nvSpPr>
          <p:spPr>
            <a:xfrm>
              <a:off x="242388" y="1646346"/>
              <a:ext cx="1876239" cy="830997"/>
            </a:xfrm>
            <a:prstGeom prst="rect">
              <a:avLst/>
            </a:prstGeom>
            <a:noFill/>
            <a:ln>
              <a:solidFill>
                <a:schemeClr val="tx1"/>
              </a:solidFill>
              <a:prstDash val="lgDash"/>
            </a:ln>
          </p:spPr>
          <p:txBody>
            <a:bodyPr wrap="square" rtlCol="0">
              <a:spAutoFit/>
            </a:bodyPr>
            <a:lstStyle/>
            <a:p>
              <a:r>
                <a:rPr lang="en-US" altLang="zh-CN" sz="1600" dirty="0">
                  <a:latin typeface="Verdana" panose="020B0604030504040204" pitchFamily="34" charset="0"/>
                  <a:ea typeface="Verdana" panose="020B0604030504040204" pitchFamily="34" charset="0"/>
                </a:rPr>
                <a:t>Verilog, VDHL or digital standard cell.</a:t>
              </a:r>
              <a:endParaRPr lang="zh-CN" altLang="en-US" sz="1600" dirty="0">
                <a:latin typeface="Verdana" panose="020B0604030504040204" pitchFamily="34" charset="0"/>
              </a:endParaRPr>
            </a:p>
          </p:txBody>
        </p:sp>
        <p:sp>
          <p:nvSpPr>
            <p:cNvPr id="55" name="文本框 54">
              <a:extLst>
                <a:ext uri="{FF2B5EF4-FFF2-40B4-BE49-F238E27FC236}">
                  <a16:creationId xmlns:a16="http://schemas.microsoft.com/office/drawing/2014/main" id="{7FFF54FD-0138-4174-91A4-D02AE3E71AAE}"/>
                </a:ext>
              </a:extLst>
            </p:cNvPr>
            <p:cNvSpPr txBox="1"/>
            <p:nvPr/>
          </p:nvSpPr>
          <p:spPr>
            <a:xfrm>
              <a:off x="1450497" y="5636780"/>
              <a:ext cx="3046351" cy="1077218"/>
            </a:xfrm>
            <a:prstGeom prst="rect">
              <a:avLst/>
            </a:prstGeom>
            <a:noFill/>
            <a:ln>
              <a:solidFill>
                <a:schemeClr val="tx1"/>
              </a:solidFill>
              <a:prstDash val="lgDash"/>
            </a:ln>
          </p:spPr>
          <p:txBody>
            <a:bodyPr wrap="square" rtlCol="0">
              <a:spAutoFit/>
            </a:bodyPr>
            <a:lstStyle/>
            <a:p>
              <a:r>
                <a:rPr lang="en-US" altLang="zh-CN" sz="1600" dirty="0">
                  <a:latin typeface="Verdana" panose="020B0604030504040204" pitchFamily="34" charset="0"/>
                  <a:ea typeface="Verdana" panose="020B0604030504040204" pitchFamily="34" charset="0"/>
                </a:rPr>
                <a:t>Using RAIL-Lib build analog circuits, like bootstrapped switch, comparator et al. Pre-layout simulation.</a:t>
              </a:r>
              <a:endParaRPr lang="zh-CN" altLang="en-US" sz="1600" dirty="0">
                <a:latin typeface="Verdana" panose="020B0604030504040204" pitchFamily="34" charset="0"/>
              </a:endParaRPr>
            </a:p>
          </p:txBody>
        </p:sp>
        <p:sp>
          <p:nvSpPr>
            <p:cNvPr id="56" name="文本框 55">
              <a:extLst>
                <a:ext uri="{FF2B5EF4-FFF2-40B4-BE49-F238E27FC236}">
                  <a16:creationId xmlns:a16="http://schemas.microsoft.com/office/drawing/2014/main" id="{A497CF42-2338-46DF-A4B7-FE4F5FE01324}"/>
                </a:ext>
              </a:extLst>
            </p:cNvPr>
            <p:cNvSpPr txBox="1"/>
            <p:nvPr/>
          </p:nvSpPr>
          <p:spPr>
            <a:xfrm>
              <a:off x="4630422" y="5637089"/>
              <a:ext cx="2815407" cy="1323439"/>
            </a:xfrm>
            <a:prstGeom prst="rect">
              <a:avLst/>
            </a:prstGeom>
            <a:noFill/>
            <a:ln>
              <a:solidFill>
                <a:schemeClr val="tx1"/>
              </a:solidFill>
              <a:prstDash val="lgDash"/>
            </a:ln>
          </p:spPr>
          <p:txBody>
            <a:bodyPr wrap="square" rtlCol="0">
              <a:spAutoFit/>
            </a:bodyPr>
            <a:lstStyle/>
            <a:p>
              <a:r>
                <a:rPr lang="en-US" altLang="zh-CN" sz="1600" dirty="0">
                  <a:latin typeface="Verdana" panose="020B0604030504040204" pitchFamily="34" charset="0"/>
                  <a:ea typeface="Verdana" panose="020B0604030504040204" pitchFamily="34" charset="0"/>
                </a:rPr>
                <a:t>Using RAIL-Lib build layout of analog circuits, and then post-layout simulation of these analog circuits</a:t>
              </a:r>
              <a:endParaRPr lang="zh-CN" altLang="en-US" sz="1600" dirty="0">
                <a:latin typeface="Verdana" panose="020B0604030504040204" pitchFamily="34" charset="0"/>
              </a:endParaRPr>
            </a:p>
          </p:txBody>
        </p:sp>
        <p:sp>
          <p:nvSpPr>
            <p:cNvPr id="57" name="文本框 56">
              <a:extLst>
                <a:ext uri="{FF2B5EF4-FFF2-40B4-BE49-F238E27FC236}">
                  <a16:creationId xmlns:a16="http://schemas.microsoft.com/office/drawing/2014/main" id="{6C8FB869-201D-4978-9AC9-CC6B30EDE003}"/>
                </a:ext>
              </a:extLst>
            </p:cNvPr>
            <p:cNvSpPr txBox="1"/>
            <p:nvPr/>
          </p:nvSpPr>
          <p:spPr>
            <a:xfrm>
              <a:off x="4182189" y="2036659"/>
              <a:ext cx="1717544" cy="830997"/>
            </a:xfrm>
            <a:prstGeom prst="rect">
              <a:avLst/>
            </a:prstGeom>
            <a:noFill/>
            <a:ln>
              <a:solidFill>
                <a:schemeClr val="tx1"/>
              </a:solidFill>
              <a:prstDash val="lgDash"/>
            </a:ln>
          </p:spPr>
          <p:txBody>
            <a:bodyPr wrap="square" rtlCol="0">
              <a:spAutoFit/>
            </a:bodyPr>
            <a:lstStyle/>
            <a:p>
              <a:r>
                <a:rPr lang="en-US" altLang="zh-CN" sz="1600" dirty="0">
                  <a:latin typeface="Verdana" panose="020B0604030504040204" pitchFamily="34" charset="0"/>
                  <a:ea typeface="Verdana" panose="020B0604030504040204" pitchFamily="34" charset="0"/>
                </a:rPr>
                <a:t>Pre-layout simulation of the whole ADC.</a:t>
              </a:r>
              <a:endParaRPr lang="zh-CN" altLang="en-US" sz="1600" dirty="0">
                <a:latin typeface="Verdana" panose="020B0604030504040204" pitchFamily="34" charset="0"/>
              </a:endParaRPr>
            </a:p>
          </p:txBody>
        </p:sp>
        <p:sp>
          <p:nvSpPr>
            <p:cNvPr id="58" name="文本框 57">
              <a:extLst>
                <a:ext uri="{FF2B5EF4-FFF2-40B4-BE49-F238E27FC236}">
                  <a16:creationId xmlns:a16="http://schemas.microsoft.com/office/drawing/2014/main" id="{8EB7CBD5-EAB2-4A29-95F0-60BCD7CCFF10}"/>
                </a:ext>
              </a:extLst>
            </p:cNvPr>
            <p:cNvSpPr txBox="1"/>
            <p:nvPr/>
          </p:nvSpPr>
          <p:spPr>
            <a:xfrm>
              <a:off x="6058521" y="1554115"/>
              <a:ext cx="1876239" cy="1323439"/>
            </a:xfrm>
            <a:prstGeom prst="rect">
              <a:avLst/>
            </a:prstGeom>
            <a:noFill/>
            <a:ln>
              <a:solidFill>
                <a:schemeClr val="tx1"/>
              </a:solidFill>
              <a:prstDash val="lgDash"/>
            </a:ln>
          </p:spPr>
          <p:txBody>
            <a:bodyPr wrap="square" rtlCol="0">
              <a:spAutoFit/>
            </a:bodyPr>
            <a:lstStyle/>
            <a:p>
              <a:r>
                <a:rPr lang="en-US" altLang="zh-CN" sz="1600" dirty="0">
                  <a:latin typeface="Verdana" panose="020B0604030504040204" pitchFamily="34" charset="0"/>
                  <a:ea typeface="Verdana" panose="020B0604030504040204" pitchFamily="34" charset="0"/>
                </a:rPr>
                <a:t>Simulation of the whole ADC, pre-layout of digital and post-layout of analog.</a:t>
              </a:r>
              <a:endParaRPr lang="zh-CN" altLang="en-US" sz="1600" dirty="0">
                <a:latin typeface="Verdana" panose="020B0604030504040204" pitchFamily="34" charset="0"/>
              </a:endParaRPr>
            </a:p>
          </p:txBody>
        </p:sp>
        <p:sp>
          <p:nvSpPr>
            <p:cNvPr id="59" name="文本框 58">
              <a:extLst>
                <a:ext uri="{FF2B5EF4-FFF2-40B4-BE49-F238E27FC236}">
                  <a16:creationId xmlns:a16="http://schemas.microsoft.com/office/drawing/2014/main" id="{589680EB-8892-4E22-B620-C2138408F6F1}"/>
                </a:ext>
              </a:extLst>
            </p:cNvPr>
            <p:cNvSpPr txBox="1"/>
            <p:nvPr/>
          </p:nvSpPr>
          <p:spPr>
            <a:xfrm>
              <a:off x="8086721" y="2032408"/>
              <a:ext cx="1717544" cy="830997"/>
            </a:xfrm>
            <a:prstGeom prst="rect">
              <a:avLst/>
            </a:prstGeom>
            <a:noFill/>
            <a:ln>
              <a:solidFill>
                <a:schemeClr val="tx1"/>
              </a:solidFill>
              <a:prstDash val="lgDash"/>
            </a:ln>
          </p:spPr>
          <p:txBody>
            <a:bodyPr wrap="square" rtlCol="0">
              <a:spAutoFit/>
            </a:bodyPr>
            <a:lstStyle/>
            <a:p>
              <a:r>
                <a:rPr lang="en-US" altLang="zh-CN" sz="1600" dirty="0">
                  <a:latin typeface="Verdana" panose="020B0604030504040204" pitchFamily="34" charset="0"/>
                  <a:ea typeface="Verdana" panose="020B0604030504040204" pitchFamily="34" charset="0"/>
                </a:rPr>
                <a:t>Post-layout simulation of the whole ADC.</a:t>
              </a:r>
              <a:endParaRPr lang="zh-CN" altLang="en-US" sz="1600" dirty="0">
                <a:latin typeface="Verdana" panose="020B0604030504040204" pitchFamily="34" charset="0"/>
              </a:endParaRPr>
            </a:p>
          </p:txBody>
        </p:sp>
      </p:grpSp>
      <p:sp>
        <p:nvSpPr>
          <p:cNvPr id="36" name="文本框 35">
            <a:extLst>
              <a:ext uri="{FF2B5EF4-FFF2-40B4-BE49-F238E27FC236}">
                <a16:creationId xmlns:a16="http://schemas.microsoft.com/office/drawing/2014/main" id="{82C5A539-8966-4500-9B1A-5DB203A7D9AD}"/>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3</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9180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398E2F7-72B2-41DA-BB5C-A53765EE78FD}"/>
              </a:ext>
            </a:extLst>
          </p:cNvPr>
          <p:cNvSpPr/>
          <p:nvPr/>
        </p:nvSpPr>
        <p:spPr>
          <a:xfrm>
            <a:off x="216000" y="216000"/>
            <a:ext cx="4920343"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ea typeface="Verdana" panose="020B0604030504040204" pitchFamily="34" charset="0"/>
              </a:rPr>
              <a:t>2. ADC Architecture</a:t>
            </a:r>
            <a:endParaRPr lang="zh-CN" altLang="en-US" sz="3200" dirty="0">
              <a:latin typeface="Verdana" panose="020B0604030504040204" pitchFamily="34" charset="0"/>
            </a:endParaRPr>
          </a:p>
        </p:txBody>
      </p:sp>
      <p:pic>
        <p:nvPicPr>
          <p:cNvPr id="12" name="图片 11">
            <a:extLst>
              <a:ext uri="{FF2B5EF4-FFF2-40B4-BE49-F238E27FC236}">
                <a16:creationId xmlns:a16="http://schemas.microsoft.com/office/drawing/2014/main" id="{5387E851-812D-470E-BA79-5B70E5BD7AA2}"/>
              </a:ext>
            </a:extLst>
          </p:cNvPr>
          <p:cNvPicPr>
            <a:picLocks noChangeAspect="1"/>
          </p:cNvPicPr>
          <p:nvPr/>
        </p:nvPicPr>
        <p:blipFill>
          <a:blip r:embed="rId2"/>
          <a:stretch>
            <a:fillRect/>
          </a:stretch>
        </p:blipFill>
        <p:spPr>
          <a:xfrm>
            <a:off x="216000" y="1375643"/>
            <a:ext cx="9398840" cy="3821507"/>
          </a:xfrm>
          <a:prstGeom prst="rect">
            <a:avLst/>
          </a:prstGeom>
        </p:spPr>
      </p:pic>
      <p:sp>
        <p:nvSpPr>
          <p:cNvPr id="13" name="文本框 12">
            <a:extLst>
              <a:ext uri="{FF2B5EF4-FFF2-40B4-BE49-F238E27FC236}">
                <a16:creationId xmlns:a16="http://schemas.microsoft.com/office/drawing/2014/main" id="{9E371EFA-94AF-4096-BD89-8DEF45F12EDF}"/>
              </a:ext>
            </a:extLst>
          </p:cNvPr>
          <p:cNvSpPr txBox="1"/>
          <p:nvPr/>
        </p:nvSpPr>
        <p:spPr>
          <a:xfrm>
            <a:off x="9614840" y="1375643"/>
            <a:ext cx="2231368" cy="584775"/>
          </a:xfrm>
          <a:prstGeom prst="rect">
            <a:avLst/>
          </a:prstGeom>
          <a:noFill/>
        </p:spPr>
        <p:txBody>
          <a:bodyPr wrap="square" rtlCol="0">
            <a:spAutoFit/>
          </a:bodyPr>
          <a:lstStyle/>
          <a:p>
            <a:r>
              <a:rPr lang="en-US" altLang="zh-CN" sz="1600" dirty="0">
                <a:latin typeface="Verdana" panose="020B0604030504040204" pitchFamily="34" charset="0"/>
                <a:ea typeface="Verdana" panose="020B0604030504040204" pitchFamily="34" charset="0"/>
              </a:rPr>
              <a:t>Fig. 1. Schematic of the SAR ADC</a:t>
            </a:r>
            <a:endParaRPr lang="zh-CN" altLang="en-US" sz="1600" dirty="0">
              <a:latin typeface="Verdana" panose="020B0604030504040204" pitchFamily="34" charset="0"/>
            </a:endParaRPr>
          </a:p>
        </p:txBody>
      </p:sp>
      <p:sp>
        <p:nvSpPr>
          <p:cNvPr id="14" name="文本框 13">
            <a:extLst>
              <a:ext uri="{FF2B5EF4-FFF2-40B4-BE49-F238E27FC236}">
                <a16:creationId xmlns:a16="http://schemas.microsoft.com/office/drawing/2014/main" id="{A41B9B43-7017-445B-99B1-1BD18582BB78}"/>
              </a:ext>
            </a:extLst>
          </p:cNvPr>
          <p:cNvSpPr txBox="1"/>
          <p:nvPr/>
        </p:nvSpPr>
        <p:spPr>
          <a:xfrm>
            <a:off x="216000" y="5298439"/>
            <a:ext cx="11630209" cy="1200329"/>
          </a:xfrm>
          <a:prstGeom prst="rect">
            <a:avLst/>
          </a:prstGeom>
          <a:noFill/>
        </p:spPr>
        <p:txBody>
          <a:bodyPr wrap="square" rtlCol="0">
            <a:spAutoFit/>
          </a:bodyPr>
          <a:lstStyle/>
          <a:p>
            <a:r>
              <a:rPr lang="en-US" altLang="zh-CN" dirty="0"/>
              <a:t>This is a single channel single stage successive approximation (SAR) ADC. It requires two switches, one comparator,  one capacitive DAC (CDAC) array, one voltage controlled delay line (VCDL) used in digital control logic and digital control logic. The switch, comparator, CDAC and VCDL can be designed using RAIL-Lib, which will be elaborated in detail in next chapter. </a:t>
            </a:r>
            <a:endParaRPr lang="zh-CN" altLang="en-US" dirty="0"/>
          </a:p>
        </p:txBody>
      </p:sp>
      <p:sp>
        <p:nvSpPr>
          <p:cNvPr id="15" name="文本框 14">
            <a:extLst>
              <a:ext uri="{FF2B5EF4-FFF2-40B4-BE49-F238E27FC236}">
                <a16:creationId xmlns:a16="http://schemas.microsoft.com/office/drawing/2014/main" id="{8CA22DD4-F090-4B30-A2C3-8E72DB8141C3}"/>
              </a:ext>
            </a:extLst>
          </p:cNvPr>
          <p:cNvSpPr txBox="1"/>
          <p:nvPr/>
        </p:nvSpPr>
        <p:spPr>
          <a:xfrm>
            <a:off x="9693991" y="2828834"/>
            <a:ext cx="2152217" cy="1200329"/>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latin typeface="Verdana" panose="020B0604030504040204" pitchFamily="34" charset="0"/>
                <a:ea typeface="Verdana" panose="020B0604030504040204" pitchFamily="34" charset="0"/>
              </a:rPr>
              <a:t>Switch</a:t>
            </a:r>
          </a:p>
          <a:p>
            <a:pPr marL="285750" indent="-285750">
              <a:buFont typeface="Wingdings" panose="05000000000000000000" pitchFamily="2" charset="2"/>
              <a:buChar char="p"/>
            </a:pPr>
            <a:r>
              <a:rPr lang="en-US" altLang="zh-CN" dirty="0">
                <a:latin typeface="Verdana" panose="020B0604030504040204" pitchFamily="34" charset="0"/>
                <a:ea typeface="Verdana" panose="020B0604030504040204" pitchFamily="34" charset="0"/>
              </a:rPr>
              <a:t>Comparator</a:t>
            </a:r>
          </a:p>
          <a:p>
            <a:pPr marL="285750" indent="-285750">
              <a:buFont typeface="Wingdings" panose="05000000000000000000" pitchFamily="2" charset="2"/>
              <a:buChar char="p"/>
            </a:pPr>
            <a:r>
              <a:rPr lang="en-US" altLang="zh-CN" dirty="0">
                <a:latin typeface="Verdana" panose="020B0604030504040204" pitchFamily="34" charset="0"/>
                <a:ea typeface="Verdana" panose="020B0604030504040204" pitchFamily="34" charset="0"/>
              </a:rPr>
              <a:t>CDAC</a:t>
            </a:r>
          </a:p>
          <a:p>
            <a:pPr marL="285750" indent="-285750">
              <a:buFont typeface="Wingdings" panose="05000000000000000000" pitchFamily="2" charset="2"/>
              <a:buChar char="p"/>
            </a:pPr>
            <a:r>
              <a:rPr lang="en-US" altLang="zh-CN" dirty="0">
                <a:latin typeface="Verdana" panose="020B0604030504040204" pitchFamily="34" charset="0"/>
                <a:ea typeface="Verdana" panose="020B0604030504040204" pitchFamily="34" charset="0"/>
              </a:rPr>
              <a:t>VCDL</a:t>
            </a:r>
            <a:endParaRPr lang="zh-CN" altLang="en-US" dirty="0">
              <a:latin typeface="Verdana" panose="020B0604030504040204" pitchFamily="34" charset="0"/>
            </a:endParaRPr>
          </a:p>
        </p:txBody>
      </p:sp>
      <p:sp>
        <p:nvSpPr>
          <p:cNvPr id="16" name="文本框 15">
            <a:extLst>
              <a:ext uri="{FF2B5EF4-FFF2-40B4-BE49-F238E27FC236}">
                <a16:creationId xmlns:a16="http://schemas.microsoft.com/office/drawing/2014/main" id="{6F44DC15-6849-40D4-A17D-676044C98E4F}"/>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4</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43518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398E2F7-72B2-41DA-BB5C-A53765EE78FD}"/>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2" name="矩形 1">
            <a:extLst>
              <a:ext uri="{FF2B5EF4-FFF2-40B4-BE49-F238E27FC236}">
                <a16:creationId xmlns:a16="http://schemas.microsoft.com/office/drawing/2014/main" id="{8A56625E-A2BA-4DF6-9BC9-643ADCD598E0}"/>
              </a:ext>
            </a:extLst>
          </p:cNvPr>
          <p:cNvSpPr/>
          <p:nvPr/>
        </p:nvSpPr>
        <p:spPr>
          <a:xfrm>
            <a:off x="304799" y="1311565"/>
            <a:ext cx="2130491"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Bootstrap Switch</a:t>
            </a:r>
            <a:endParaRPr lang="zh-CN" altLang="en-US" dirty="0">
              <a:solidFill>
                <a:schemeClr val="accent1">
                  <a:lumMod val="50000"/>
                </a:schemeClr>
              </a:solidFill>
              <a:latin typeface="Verdana" panose="020B0604030504040204" pitchFamily="34" charset="0"/>
            </a:endParaRPr>
          </a:p>
        </p:txBody>
      </p:sp>
      <p:sp>
        <p:nvSpPr>
          <p:cNvPr id="5" name="文本框 4">
            <a:extLst>
              <a:ext uri="{FF2B5EF4-FFF2-40B4-BE49-F238E27FC236}">
                <a16:creationId xmlns:a16="http://schemas.microsoft.com/office/drawing/2014/main" id="{8AFF475C-C6DE-4208-8BC9-695AF2613C25}"/>
              </a:ext>
            </a:extLst>
          </p:cNvPr>
          <p:cNvSpPr txBox="1"/>
          <p:nvPr/>
        </p:nvSpPr>
        <p:spPr>
          <a:xfrm>
            <a:off x="3727475" y="6145107"/>
            <a:ext cx="4520787"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a:t>
            </a:r>
            <a:r>
              <a:rPr lang="zh-CN" altLang="en-US" sz="1600" dirty="0">
                <a:latin typeface="Verdana" panose="020B0604030504040204" pitchFamily="34" charset="0"/>
              </a:rPr>
              <a:t> </a:t>
            </a:r>
            <a:r>
              <a:rPr lang="en-US" altLang="zh-CN" sz="1600" dirty="0">
                <a:latin typeface="Verdana" panose="020B0604030504040204" pitchFamily="34" charset="0"/>
                <a:ea typeface="Verdana" panose="020B0604030504040204" pitchFamily="34" charset="0"/>
              </a:rPr>
              <a:t>2.</a:t>
            </a:r>
            <a:r>
              <a:rPr lang="zh-CN" altLang="en-US" sz="1600" dirty="0">
                <a:latin typeface="Verdana" panose="020B0604030504040204" pitchFamily="34" charset="0"/>
              </a:rPr>
              <a:t> </a:t>
            </a:r>
            <a:r>
              <a:rPr lang="en-US" altLang="zh-CN" sz="1600" dirty="0">
                <a:latin typeface="Verdana" panose="020B0604030504040204" pitchFamily="34" charset="0"/>
                <a:ea typeface="Verdana" panose="020B0604030504040204" pitchFamily="34" charset="0"/>
              </a:rPr>
              <a:t>schematic of bootstrap switch</a:t>
            </a:r>
            <a:endParaRPr lang="zh-CN" altLang="en-US" sz="1600" dirty="0">
              <a:latin typeface="Verdana" panose="020B0604030504040204" pitchFamily="34" charset="0"/>
            </a:endParaRPr>
          </a:p>
        </p:txBody>
      </p:sp>
      <p:sp>
        <p:nvSpPr>
          <p:cNvPr id="11" name="文本框 10">
            <a:extLst>
              <a:ext uri="{FF2B5EF4-FFF2-40B4-BE49-F238E27FC236}">
                <a16:creationId xmlns:a16="http://schemas.microsoft.com/office/drawing/2014/main" id="{72D64C9E-5D28-4661-BC0D-21F3CDA0B701}"/>
              </a:ext>
            </a:extLst>
          </p:cNvPr>
          <p:cNvSpPr txBox="1"/>
          <p:nvPr/>
        </p:nvSpPr>
        <p:spPr>
          <a:xfrm>
            <a:off x="555785" y="1997709"/>
            <a:ext cx="3505200" cy="646331"/>
          </a:xfrm>
          <a:prstGeom prst="rect">
            <a:avLst/>
          </a:prstGeom>
          <a:noFill/>
        </p:spPr>
        <p:txBody>
          <a:bodyPr wrap="square" rtlCol="0">
            <a:spAutoFit/>
          </a:bodyPr>
          <a:lstStyle/>
          <a:p>
            <a:r>
              <a:rPr lang="en-US" altLang="zh-CN" dirty="0"/>
              <a:t>Bootstrap switch consists of NSW</a:t>
            </a:r>
            <a:r>
              <a:rPr lang="zh-CN" altLang="en-US" dirty="0"/>
              <a:t>、</a:t>
            </a:r>
            <a:r>
              <a:rPr lang="en-US" altLang="zh-CN" dirty="0"/>
              <a:t>PSW</a:t>
            </a:r>
            <a:r>
              <a:rPr lang="zh-CN" altLang="en-US" dirty="0"/>
              <a:t>、</a:t>
            </a:r>
            <a:r>
              <a:rPr lang="en-US" altLang="zh-CN" dirty="0"/>
              <a:t>CDC</a:t>
            </a:r>
            <a:r>
              <a:rPr lang="zh-CN" altLang="en-US" dirty="0"/>
              <a:t>、</a:t>
            </a:r>
            <a:r>
              <a:rPr lang="en-US" altLang="zh-CN" dirty="0"/>
              <a:t>and CKND </a:t>
            </a:r>
            <a:endParaRPr lang="zh-CN" altLang="en-US" dirty="0"/>
          </a:p>
        </p:txBody>
      </p:sp>
      <p:grpSp>
        <p:nvGrpSpPr>
          <p:cNvPr id="14" name="组合 13">
            <a:extLst>
              <a:ext uri="{FF2B5EF4-FFF2-40B4-BE49-F238E27FC236}">
                <a16:creationId xmlns:a16="http://schemas.microsoft.com/office/drawing/2014/main" id="{6E5391C7-29D0-485C-B25F-9AD70DDCD894}"/>
              </a:ext>
            </a:extLst>
          </p:cNvPr>
          <p:cNvGrpSpPr/>
          <p:nvPr/>
        </p:nvGrpSpPr>
        <p:grpSpPr>
          <a:xfrm>
            <a:off x="941620" y="2359066"/>
            <a:ext cx="10738628" cy="3765204"/>
            <a:chOff x="941620" y="2359066"/>
            <a:chExt cx="10738628" cy="3765204"/>
          </a:xfrm>
        </p:grpSpPr>
        <p:pic>
          <p:nvPicPr>
            <p:cNvPr id="3" name="图片 2">
              <a:extLst>
                <a:ext uri="{FF2B5EF4-FFF2-40B4-BE49-F238E27FC236}">
                  <a16:creationId xmlns:a16="http://schemas.microsoft.com/office/drawing/2014/main" id="{27965DF9-AE3D-4C4E-AE55-2BDCEB744F59}"/>
                </a:ext>
              </a:extLst>
            </p:cNvPr>
            <p:cNvPicPr>
              <a:picLocks noChangeAspect="1"/>
            </p:cNvPicPr>
            <p:nvPr/>
          </p:nvPicPr>
          <p:blipFill rotWithShape="1">
            <a:blip r:embed="rId2"/>
            <a:srcRect l="4615" r="3440"/>
            <a:stretch/>
          </p:blipFill>
          <p:spPr>
            <a:xfrm>
              <a:off x="5811368" y="2359066"/>
              <a:ext cx="5868880" cy="3765204"/>
            </a:xfrm>
            <a:prstGeom prst="rect">
              <a:avLst/>
            </a:prstGeom>
          </p:spPr>
        </p:pic>
        <p:pic>
          <p:nvPicPr>
            <p:cNvPr id="12" name="图片 11">
              <a:extLst>
                <a:ext uri="{FF2B5EF4-FFF2-40B4-BE49-F238E27FC236}">
                  <a16:creationId xmlns:a16="http://schemas.microsoft.com/office/drawing/2014/main" id="{8F41AB7C-9201-48D8-A5BB-96F799A2D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620" y="2644040"/>
              <a:ext cx="4349652" cy="3386181"/>
            </a:xfrm>
            <a:prstGeom prst="rect">
              <a:avLst/>
            </a:prstGeom>
          </p:spPr>
        </p:pic>
        <p:sp>
          <p:nvSpPr>
            <p:cNvPr id="13" name="箭头: 右 12">
              <a:extLst>
                <a:ext uri="{FF2B5EF4-FFF2-40B4-BE49-F238E27FC236}">
                  <a16:creationId xmlns:a16="http://schemas.microsoft.com/office/drawing/2014/main" id="{C29D20A1-5643-4C94-817B-EBC92EBC713B}"/>
                </a:ext>
              </a:extLst>
            </p:cNvPr>
            <p:cNvSpPr/>
            <p:nvPr/>
          </p:nvSpPr>
          <p:spPr>
            <a:xfrm>
              <a:off x="5356129" y="4318721"/>
              <a:ext cx="369231" cy="278539"/>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7BFEE10D-70C5-406B-ABB0-62F3953E45D6}"/>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5</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80451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4F2E23B-BE77-4CEE-A4C0-985F442F3CFE}"/>
              </a:ext>
            </a:extLst>
          </p:cNvPr>
          <p:cNvPicPr>
            <a:picLocks noChangeAspect="1"/>
          </p:cNvPicPr>
          <p:nvPr/>
        </p:nvPicPr>
        <p:blipFill>
          <a:blip r:embed="rId2"/>
          <a:stretch>
            <a:fillRect/>
          </a:stretch>
        </p:blipFill>
        <p:spPr>
          <a:xfrm>
            <a:off x="571788" y="2578406"/>
            <a:ext cx="3576486" cy="3693023"/>
          </a:xfrm>
          <a:prstGeom prst="rect">
            <a:avLst/>
          </a:prstGeom>
        </p:spPr>
      </p:pic>
      <p:sp>
        <p:nvSpPr>
          <p:cNvPr id="7" name="文本框 6">
            <a:extLst>
              <a:ext uri="{FF2B5EF4-FFF2-40B4-BE49-F238E27FC236}">
                <a16:creationId xmlns:a16="http://schemas.microsoft.com/office/drawing/2014/main" id="{1DA9D24A-2C20-4779-B2FA-A161E7EC7357}"/>
              </a:ext>
            </a:extLst>
          </p:cNvPr>
          <p:cNvSpPr txBox="1"/>
          <p:nvPr/>
        </p:nvSpPr>
        <p:spPr>
          <a:xfrm>
            <a:off x="571789" y="1894627"/>
            <a:ext cx="2890981" cy="923330"/>
          </a:xfrm>
          <a:prstGeom prst="rect">
            <a:avLst/>
          </a:prstGeom>
          <a:noFill/>
        </p:spPr>
        <p:txBody>
          <a:bodyPr wrap="square" rtlCol="0">
            <a:spAutoFit/>
          </a:bodyPr>
          <a:lstStyle/>
          <a:p>
            <a:r>
              <a:rPr lang="en-US" altLang="zh-CN" dirty="0"/>
              <a:t>Netlist : </a:t>
            </a:r>
            <a:r>
              <a:rPr lang="en-US" altLang="zh-CN" dirty="0" err="1"/>
              <a:t>src</a:t>
            </a:r>
            <a:r>
              <a:rPr lang="en-US" altLang="zh-CN" dirty="0"/>
              <a:t>/btsw100m.v</a:t>
            </a:r>
          </a:p>
          <a:p>
            <a:r>
              <a:rPr lang="en-US" altLang="zh-CN" dirty="0"/>
              <a:t>Script : script/btsw100.tcl</a:t>
            </a:r>
          </a:p>
          <a:p>
            <a:endParaRPr lang="zh-CN" altLang="en-US" dirty="0"/>
          </a:p>
        </p:txBody>
      </p:sp>
      <p:pic>
        <p:nvPicPr>
          <p:cNvPr id="11" name="图片 10">
            <a:extLst>
              <a:ext uri="{FF2B5EF4-FFF2-40B4-BE49-F238E27FC236}">
                <a16:creationId xmlns:a16="http://schemas.microsoft.com/office/drawing/2014/main" id="{6CBF1B91-03F3-4CBA-8EB4-6875286A8368}"/>
              </a:ext>
            </a:extLst>
          </p:cNvPr>
          <p:cNvPicPr>
            <a:picLocks noChangeAspect="1"/>
          </p:cNvPicPr>
          <p:nvPr/>
        </p:nvPicPr>
        <p:blipFill>
          <a:blip r:embed="rId3"/>
          <a:stretch>
            <a:fillRect/>
          </a:stretch>
        </p:blipFill>
        <p:spPr>
          <a:xfrm>
            <a:off x="4816448" y="1672215"/>
            <a:ext cx="7070753" cy="4599214"/>
          </a:xfrm>
          <a:prstGeom prst="rect">
            <a:avLst/>
          </a:prstGeom>
        </p:spPr>
      </p:pic>
      <p:sp>
        <p:nvSpPr>
          <p:cNvPr id="13" name="文本框 12">
            <a:extLst>
              <a:ext uri="{FF2B5EF4-FFF2-40B4-BE49-F238E27FC236}">
                <a16:creationId xmlns:a16="http://schemas.microsoft.com/office/drawing/2014/main" id="{666749CC-12D7-4B4D-A0BC-C451A8AA5D87}"/>
              </a:ext>
            </a:extLst>
          </p:cNvPr>
          <p:cNvSpPr txBox="1"/>
          <p:nvPr/>
        </p:nvSpPr>
        <p:spPr>
          <a:xfrm>
            <a:off x="411089" y="6271429"/>
            <a:ext cx="3888366"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3. netlist of bootstrap switch</a:t>
            </a:r>
            <a:endParaRPr lang="zh-CN" altLang="en-US" sz="1600" dirty="0">
              <a:latin typeface="Verdana" panose="020B0604030504040204" pitchFamily="34" charset="0"/>
            </a:endParaRPr>
          </a:p>
        </p:txBody>
      </p:sp>
      <p:sp>
        <p:nvSpPr>
          <p:cNvPr id="14" name="文本框 13">
            <a:extLst>
              <a:ext uri="{FF2B5EF4-FFF2-40B4-BE49-F238E27FC236}">
                <a16:creationId xmlns:a16="http://schemas.microsoft.com/office/drawing/2014/main" id="{664DB5B5-343E-459F-B423-B7061029F7D5}"/>
              </a:ext>
            </a:extLst>
          </p:cNvPr>
          <p:cNvSpPr txBox="1"/>
          <p:nvPr/>
        </p:nvSpPr>
        <p:spPr>
          <a:xfrm>
            <a:off x="5822936" y="6270716"/>
            <a:ext cx="505777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4. layout script of bootstrap switch</a:t>
            </a:r>
            <a:endParaRPr lang="zh-CN" altLang="en-US" sz="1600" dirty="0">
              <a:latin typeface="Verdana" panose="020B0604030504040204" pitchFamily="34" charset="0"/>
            </a:endParaRPr>
          </a:p>
        </p:txBody>
      </p:sp>
      <p:sp>
        <p:nvSpPr>
          <p:cNvPr id="15" name="文本框 14">
            <a:extLst>
              <a:ext uri="{FF2B5EF4-FFF2-40B4-BE49-F238E27FC236}">
                <a16:creationId xmlns:a16="http://schemas.microsoft.com/office/drawing/2014/main" id="{36DC28E2-1934-42D4-96E0-9F705945AB69}"/>
              </a:ext>
            </a:extLst>
          </p:cNvPr>
          <p:cNvSpPr txBox="1"/>
          <p:nvPr/>
        </p:nvSpPr>
        <p:spPr>
          <a:xfrm>
            <a:off x="5423948" y="369854"/>
            <a:ext cx="4976992" cy="1200329"/>
          </a:xfrm>
          <a:prstGeom prst="rect">
            <a:avLst/>
          </a:prstGeom>
          <a:noFill/>
        </p:spPr>
        <p:txBody>
          <a:bodyPr wrap="square" rtlCol="0">
            <a:spAutoFit/>
          </a:bodyPr>
          <a:lstStyle/>
          <a:p>
            <a:pPr marL="342900" indent="-342900">
              <a:buAutoNum type="arabicPeriod"/>
            </a:pPr>
            <a:r>
              <a:rPr lang="en-US" altLang="zh-CN" dirty="0"/>
              <a:t>Set working path</a:t>
            </a:r>
          </a:p>
          <a:p>
            <a:pPr marL="342900" indent="-342900">
              <a:buAutoNum type="arabicPeriod"/>
            </a:pPr>
            <a:r>
              <a:rPr lang="en-US" altLang="zh-CN" dirty="0"/>
              <a:t>Configure library files path</a:t>
            </a:r>
          </a:p>
          <a:p>
            <a:pPr marL="342900" indent="-342900">
              <a:buAutoNum type="arabicPeriod"/>
            </a:pPr>
            <a:r>
              <a:rPr lang="en-US" altLang="zh-CN" dirty="0"/>
              <a:t>Placement and routing</a:t>
            </a:r>
          </a:p>
          <a:p>
            <a:pPr marL="342900" indent="-342900">
              <a:buAutoNum type="arabicPeriod"/>
            </a:pPr>
            <a:r>
              <a:rPr lang="en-US" altLang="zh-CN" dirty="0"/>
              <a:t>Create layout</a:t>
            </a:r>
            <a:endParaRPr lang="zh-CN" altLang="en-US" dirty="0"/>
          </a:p>
        </p:txBody>
      </p:sp>
      <p:sp>
        <p:nvSpPr>
          <p:cNvPr id="16" name="矩形 15">
            <a:extLst>
              <a:ext uri="{FF2B5EF4-FFF2-40B4-BE49-F238E27FC236}">
                <a16:creationId xmlns:a16="http://schemas.microsoft.com/office/drawing/2014/main" id="{B15F0055-3E47-48A8-B21C-A5BDAD21F049}"/>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7" name="矩形 16">
            <a:extLst>
              <a:ext uri="{FF2B5EF4-FFF2-40B4-BE49-F238E27FC236}">
                <a16:creationId xmlns:a16="http://schemas.microsoft.com/office/drawing/2014/main" id="{3AFA9520-A36F-4F6D-8079-7D1C6DDEC9B8}"/>
              </a:ext>
            </a:extLst>
          </p:cNvPr>
          <p:cNvSpPr/>
          <p:nvPr/>
        </p:nvSpPr>
        <p:spPr>
          <a:xfrm>
            <a:off x="304799" y="1311565"/>
            <a:ext cx="2130491"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Bootstrap Switch</a:t>
            </a:r>
            <a:endParaRPr lang="zh-CN" altLang="en-US" dirty="0">
              <a:solidFill>
                <a:schemeClr val="accent1">
                  <a:lumMod val="50000"/>
                </a:schemeClr>
              </a:solidFill>
              <a:latin typeface="Verdana" panose="020B0604030504040204" pitchFamily="34" charset="0"/>
            </a:endParaRPr>
          </a:p>
        </p:txBody>
      </p:sp>
      <p:sp>
        <p:nvSpPr>
          <p:cNvPr id="19" name="文本框 18">
            <a:extLst>
              <a:ext uri="{FF2B5EF4-FFF2-40B4-BE49-F238E27FC236}">
                <a16:creationId xmlns:a16="http://schemas.microsoft.com/office/drawing/2014/main" id="{E2394BE7-855B-4275-9D27-3EE24A293CE2}"/>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6</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52617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4740C2F-ECDD-4CEB-AF4E-8E4726909E66}"/>
              </a:ext>
            </a:extLst>
          </p:cNvPr>
          <p:cNvSpPr/>
          <p:nvPr/>
        </p:nvSpPr>
        <p:spPr>
          <a:xfrm>
            <a:off x="0" y="-2"/>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B42073A-0681-4743-9E9E-8DDF1ECE5860}"/>
              </a:ext>
            </a:extLst>
          </p:cNvPr>
          <p:cNvSpPr/>
          <p:nvPr/>
        </p:nvSpPr>
        <p:spPr>
          <a:xfrm>
            <a:off x="0" y="6714000"/>
            <a:ext cx="12192000" cy="144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597E17A-CC2D-4F05-B134-63DE56200523}"/>
              </a:ext>
            </a:extLst>
          </p:cNvPr>
          <p:cNvSpPr/>
          <p:nvPr/>
        </p:nvSpPr>
        <p:spPr>
          <a:xfrm>
            <a:off x="1205515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654357E-3D8A-4E8A-B366-C9FBC9E9EFFD}"/>
              </a:ext>
            </a:extLst>
          </p:cNvPr>
          <p:cNvSpPr/>
          <p:nvPr/>
        </p:nvSpPr>
        <p:spPr>
          <a:xfrm>
            <a:off x="0" y="-2"/>
            <a:ext cx="136849" cy="685800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8F9C154-BC94-4348-8B63-ED317A8F1CFC}"/>
              </a:ext>
            </a:extLst>
          </p:cNvPr>
          <p:cNvSpPr txBox="1"/>
          <p:nvPr/>
        </p:nvSpPr>
        <p:spPr>
          <a:xfrm>
            <a:off x="3228975" y="1145022"/>
            <a:ext cx="6991350" cy="646331"/>
          </a:xfrm>
          <a:prstGeom prst="rect">
            <a:avLst/>
          </a:prstGeom>
          <a:noFill/>
        </p:spPr>
        <p:txBody>
          <a:bodyPr wrap="square" rtlCol="0">
            <a:spAutoFit/>
          </a:bodyPr>
          <a:lstStyle/>
          <a:p>
            <a:r>
              <a:rPr lang="en-US" altLang="zh-CN" dirty="0"/>
              <a:t>MOM capacitor uses the parasitic capacitance of finger metal in the same layer. The layout script of </a:t>
            </a:r>
            <a:r>
              <a:rPr lang="en-US" altLang="zh-CN" dirty="0" err="1"/>
              <a:t>crt_mom</a:t>
            </a:r>
            <a:r>
              <a:rPr lang="en-US" altLang="zh-CN" dirty="0"/>
              <a:t> in schematic is as follows: </a:t>
            </a:r>
            <a:endParaRPr lang="zh-CN" altLang="en-US" dirty="0"/>
          </a:p>
        </p:txBody>
      </p:sp>
      <p:sp>
        <p:nvSpPr>
          <p:cNvPr id="11" name="文本框 10">
            <a:extLst>
              <a:ext uri="{FF2B5EF4-FFF2-40B4-BE49-F238E27FC236}">
                <a16:creationId xmlns:a16="http://schemas.microsoft.com/office/drawing/2014/main" id="{18C773E2-0D1B-4936-A127-9E526B7D5A8A}"/>
              </a:ext>
            </a:extLst>
          </p:cNvPr>
          <p:cNvSpPr txBox="1"/>
          <p:nvPr/>
        </p:nvSpPr>
        <p:spPr>
          <a:xfrm>
            <a:off x="4118559" y="6344668"/>
            <a:ext cx="5476875" cy="338554"/>
          </a:xfrm>
          <a:prstGeom prst="rect">
            <a:avLst/>
          </a:prstGeom>
          <a:noFill/>
        </p:spPr>
        <p:txBody>
          <a:bodyPr wrap="square" rtlCol="0">
            <a:spAutoFit/>
          </a:bodyPr>
          <a:lstStyle/>
          <a:p>
            <a:pPr algn="ctr"/>
            <a:r>
              <a:rPr lang="en-US" altLang="zh-CN" sz="1600" dirty="0">
                <a:latin typeface="Verdana" panose="020B0604030504040204" pitchFamily="34" charset="0"/>
                <a:ea typeface="Verdana" panose="020B0604030504040204" pitchFamily="34" charset="0"/>
              </a:rPr>
              <a:t>Fig. 5. layout script of </a:t>
            </a:r>
            <a:r>
              <a:rPr lang="en-US" altLang="zh-CN" sz="1600" dirty="0" err="1">
                <a:latin typeface="Verdana" panose="020B0604030504040204" pitchFamily="34" charset="0"/>
                <a:ea typeface="Verdana" panose="020B0604030504040204" pitchFamily="34" charset="0"/>
              </a:rPr>
              <a:t>crt_mom</a:t>
            </a:r>
            <a:r>
              <a:rPr lang="en-US" altLang="zh-CN" sz="1600" dirty="0">
                <a:latin typeface="Verdana" panose="020B0604030504040204" pitchFamily="34" charset="0"/>
                <a:ea typeface="Verdana" panose="020B0604030504040204" pitchFamily="34" charset="0"/>
              </a:rPr>
              <a:t> in schematic</a:t>
            </a:r>
            <a:endParaRPr lang="zh-CN" altLang="en-US" sz="1600" dirty="0">
              <a:latin typeface="Verdana" panose="020B0604030504040204" pitchFamily="34" charset="0"/>
            </a:endParaRPr>
          </a:p>
        </p:txBody>
      </p:sp>
      <p:pic>
        <p:nvPicPr>
          <p:cNvPr id="12" name="图片 11">
            <a:extLst>
              <a:ext uri="{FF2B5EF4-FFF2-40B4-BE49-F238E27FC236}">
                <a16:creationId xmlns:a16="http://schemas.microsoft.com/office/drawing/2014/main" id="{EBED08CD-E59A-4D52-82C0-80DEB56082AD}"/>
              </a:ext>
            </a:extLst>
          </p:cNvPr>
          <p:cNvPicPr>
            <a:picLocks noChangeAspect="1"/>
          </p:cNvPicPr>
          <p:nvPr/>
        </p:nvPicPr>
        <p:blipFill>
          <a:blip r:embed="rId2"/>
          <a:stretch>
            <a:fillRect/>
          </a:stretch>
        </p:blipFill>
        <p:spPr>
          <a:xfrm>
            <a:off x="2378345" y="1863314"/>
            <a:ext cx="8957305" cy="4530817"/>
          </a:xfrm>
          <a:prstGeom prst="rect">
            <a:avLst/>
          </a:prstGeom>
        </p:spPr>
      </p:pic>
      <p:sp>
        <p:nvSpPr>
          <p:cNvPr id="13" name="矩形 12">
            <a:extLst>
              <a:ext uri="{FF2B5EF4-FFF2-40B4-BE49-F238E27FC236}">
                <a16:creationId xmlns:a16="http://schemas.microsoft.com/office/drawing/2014/main" id="{DE55A301-52C4-4B89-BDBE-8EA2F5B3429E}"/>
              </a:ext>
            </a:extLst>
          </p:cNvPr>
          <p:cNvSpPr/>
          <p:nvPr/>
        </p:nvSpPr>
        <p:spPr>
          <a:xfrm>
            <a:off x="215999" y="216000"/>
            <a:ext cx="5040000" cy="9290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Verdana" panose="020B0604030504040204" pitchFamily="34" charset="0"/>
              </a:rPr>
              <a:t>3. Sub-Circuit Design </a:t>
            </a:r>
            <a:endParaRPr lang="zh-CN" altLang="en-US" sz="3200" dirty="0">
              <a:latin typeface="Verdana" panose="020B0604030504040204" pitchFamily="34" charset="0"/>
            </a:endParaRPr>
          </a:p>
        </p:txBody>
      </p:sp>
      <p:sp>
        <p:nvSpPr>
          <p:cNvPr id="14" name="矩形 13">
            <a:extLst>
              <a:ext uri="{FF2B5EF4-FFF2-40B4-BE49-F238E27FC236}">
                <a16:creationId xmlns:a16="http://schemas.microsoft.com/office/drawing/2014/main" id="{8359D718-69BD-4175-853F-B8DDD7583F80}"/>
              </a:ext>
            </a:extLst>
          </p:cNvPr>
          <p:cNvSpPr/>
          <p:nvPr/>
        </p:nvSpPr>
        <p:spPr>
          <a:xfrm>
            <a:off x="304799" y="1311565"/>
            <a:ext cx="2130491" cy="5172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lumMod val="50000"/>
                  </a:schemeClr>
                </a:solidFill>
                <a:latin typeface="Verdana" panose="020B0604030504040204" pitchFamily="34" charset="0"/>
                <a:ea typeface="Verdana" panose="020B0604030504040204" pitchFamily="34" charset="0"/>
              </a:rPr>
              <a:t>Bootstrap Switch</a:t>
            </a:r>
            <a:endParaRPr lang="zh-CN" altLang="en-US" dirty="0">
              <a:solidFill>
                <a:schemeClr val="accent1">
                  <a:lumMod val="50000"/>
                </a:schemeClr>
              </a:solidFill>
              <a:latin typeface="Verdana" panose="020B0604030504040204" pitchFamily="34" charset="0"/>
            </a:endParaRPr>
          </a:p>
        </p:txBody>
      </p:sp>
      <p:sp>
        <p:nvSpPr>
          <p:cNvPr id="16" name="文本框 15">
            <a:extLst>
              <a:ext uri="{FF2B5EF4-FFF2-40B4-BE49-F238E27FC236}">
                <a16:creationId xmlns:a16="http://schemas.microsoft.com/office/drawing/2014/main" id="{A4CBB2CD-1E6D-4D06-B5CE-01FF528E7A1B}"/>
              </a:ext>
            </a:extLst>
          </p:cNvPr>
          <p:cNvSpPr txBox="1"/>
          <p:nvPr/>
        </p:nvSpPr>
        <p:spPr>
          <a:xfrm>
            <a:off x="11591000" y="6361873"/>
            <a:ext cx="419877" cy="307777"/>
          </a:xfrm>
          <a:prstGeom prst="rect">
            <a:avLst/>
          </a:prstGeom>
          <a:solidFill>
            <a:schemeClr val="tx1">
              <a:lumMod val="50000"/>
              <a:lumOff val="50000"/>
            </a:schemeClr>
          </a:solidFill>
        </p:spPr>
        <p:txBody>
          <a:bodyPr wrap="square" rtlCol="0">
            <a:spAutoFit/>
          </a:bodyPr>
          <a:lstStyle/>
          <a:p>
            <a:pPr algn="ctr"/>
            <a:r>
              <a:rPr lang="en-US" altLang="zh-CN" sz="1400" dirty="0">
                <a:solidFill>
                  <a:schemeClr val="bg1"/>
                </a:solidFill>
                <a:latin typeface="Verdana" panose="020B0604030504040204" pitchFamily="34" charset="0"/>
                <a:ea typeface="Verdana" panose="020B0604030504040204" pitchFamily="34" charset="0"/>
                <a:cs typeface="Times New Roman" panose="02020603050405020304" pitchFamily="18" charset="0"/>
              </a:rPr>
              <a:t>7</a:t>
            </a:r>
            <a:endParaRPr lang="zh-CN" altLang="en-US" sz="1400" dirty="0">
              <a:solidFill>
                <a:schemeClr val="bg1"/>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42940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8477</TotalTime>
  <Words>1188</Words>
  <Application>Microsoft Office PowerPoint</Application>
  <PresentationFormat>宽屏</PresentationFormat>
  <Paragraphs>173</Paragraphs>
  <Slides>24</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等线 Light</vt:lpstr>
      <vt:lpstr>Arial</vt:lpstr>
      <vt:lpstr>Times New Roman</vt:lpstr>
      <vt:lpstr>Verdana</vt:lpstr>
      <vt:lpstr>Wingdings</vt:lpstr>
      <vt:lpstr>Office 主题​​</vt:lpstr>
      <vt:lpstr>RAIL: Resilient Analog Instance Language/Library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pzli</dc:creator>
  <cp:lastModifiedBy>pzli</cp:lastModifiedBy>
  <cp:revision>308</cp:revision>
  <dcterms:created xsi:type="dcterms:W3CDTF">2021-07-11T06:06:44Z</dcterms:created>
  <dcterms:modified xsi:type="dcterms:W3CDTF">2021-09-01T12:40:00Z</dcterms:modified>
</cp:coreProperties>
</file>